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5" r:id="rId2"/>
    <p:sldId id="270" r:id="rId3"/>
    <p:sldId id="268" r:id="rId4"/>
    <p:sldId id="294" r:id="rId5"/>
    <p:sldId id="297" r:id="rId6"/>
    <p:sldId id="423" r:id="rId7"/>
    <p:sldId id="282" r:id="rId8"/>
    <p:sldId id="299" r:id="rId9"/>
    <p:sldId id="304" r:id="rId10"/>
    <p:sldId id="301" r:id="rId11"/>
    <p:sldId id="308" r:id="rId12"/>
    <p:sldId id="266" r:id="rId13"/>
    <p:sldId id="421" r:id="rId14"/>
    <p:sldId id="42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krun, Sophie" initials="PS" lastIdx="2" clrIdx="0">
    <p:extLst>
      <p:ext uri="{19B8F6BF-5375-455C-9EA6-DF929625EA0E}">
        <p15:presenceInfo xmlns:p15="http://schemas.microsoft.com/office/powerpoint/2012/main" userId="Pekrun, Soph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4D"/>
    <a:srgbClr val="E51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5975" autoAdjust="0"/>
  </p:normalViewPr>
  <p:slideViewPr>
    <p:cSldViewPr snapToGrid="0">
      <p:cViewPr varScale="1">
        <p:scale>
          <a:sx n="77" d="100"/>
          <a:sy n="77" d="100"/>
        </p:scale>
        <p:origin x="72" y="29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3T16:29:54.768" idx="1">
    <p:pos x="10" y="10"/>
    <p:text>Foto von Senior in Bewegung einfügen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3T16:32:52.254" idx="2">
    <p:pos x="10" y="10"/>
    <p:text>evtl. als letzte Folie? Dann Übergang zur Ernährung noch schöner gestalten</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F9370-9DEA-4BBE-ADC9-0A59B4BB31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DE"/>
        </a:p>
      </dgm:t>
    </dgm:pt>
    <dgm:pt modelId="{0F0C3FB0-CBB5-42A0-BE71-FAFEF6E54F4A}">
      <dgm:prSet phldrT="[Text]"/>
      <dgm:spPr/>
      <dgm:t>
        <a:bodyPr/>
        <a:lstStyle/>
        <a:p>
          <a:r>
            <a:rPr lang="de-DE" b="1" dirty="0"/>
            <a:t>Alltägliche Verrichtungen</a:t>
          </a:r>
          <a:r>
            <a:rPr lang="de-DE" dirty="0"/>
            <a:t> werden mühsam</a:t>
          </a:r>
        </a:p>
      </dgm:t>
    </dgm:pt>
    <dgm:pt modelId="{146BB5D7-732C-441D-8C56-697788B5CF30}" type="parTrans" cxnId="{712C6A2A-7CB4-420F-807E-24867143C99C}">
      <dgm:prSet/>
      <dgm:spPr/>
      <dgm:t>
        <a:bodyPr/>
        <a:lstStyle/>
        <a:p>
          <a:endParaRPr lang="de-DE"/>
        </a:p>
      </dgm:t>
    </dgm:pt>
    <dgm:pt modelId="{5B56F72C-5117-418E-8F41-CD2C4A49A4BF}" type="sibTrans" cxnId="{712C6A2A-7CB4-420F-807E-24867143C99C}">
      <dgm:prSet/>
      <dgm:spPr/>
      <dgm:t>
        <a:bodyPr/>
        <a:lstStyle/>
        <a:p>
          <a:endParaRPr lang="de-DE"/>
        </a:p>
      </dgm:t>
    </dgm:pt>
    <dgm:pt modelId="{4C10DFC7-82BC-4E5D-B592-6398831154B7}">
      <dgm:prSet phldrT="[Text]"/>
      <dgm:spPr/>
      <dgm:t>
        <a:bodyPr/>
        <a:lstStyle/>
        <a:p>
          <a:r>
            <a:rPr lang="de-DE" b="1" dirty="0"/>
            <a:t>Öffnen einer Flasche </a:t>
          </a:r>
          <a:r>
            <a:rPr lang="de-DE" dirty="0"/>
            <a:t>nicht mehr möglich</a:t>
          </a:r>
        </a:p>
      </dgm:t>
    </dgm:pt>
    <dgm:pt modelId="{525D6BA0-B282-4C6E-A568-616CD04E3C32}" type="parTrans" cxnId="{DA510055-24D9-461B-8531-FFA633829A6C}">
      <dgm:prSet/>
      <dgm:spPr/>
      <dgm:t>
        <a:bodyPr/>
        <a:lstStyle/>
        <a:p>
          <a:endParaRPr lang="de-DE"/>
        </a:p>
      </dgm:t>
    </dgm:pt>
    <dgm:pt modelId="{9134E47C-66C4-46AA-A8F4-3F4C3884550A}" type="sibTrans" cxnId="{DA510055-24D9-461B-8531-FFA633829A6C}">
      <dgm:prSet/>
      <dgm:spPr/>
      <dgm:t>
        <a:bodyPr/>
        <a:lstStyle/>
        <a:p>
          <a:endParaRPr lang="de-DE"/>
        </a:p>
      </dgm:t>
    </dgm:pt>
    <dgm:pt modelId="{DE1D2971-E673-48DF-A611-D4A9DE009291}">
      <dgm:prSet phldrT="[Text]"/>
      <dgm:spPr/>
      <dgm:t>
        <a:bodyPr/>
        <a:lstStyle/>
        <a:p>
          <a:r>
            <a:rPr lang="de-DE" dirty="0"/>
            <a:t>Probleme beim </a:t>
          </a:r>
          <a:r>
            <a:rPr lang="de-DE" b="1" dirty="0"/>
            <a:t>Anziehen</a:t>
          </a:r>
        </a:p>
      </dgm:t>
    </dgm:pt>
    <dgm:pt modelId="{CDD3D139-A1E7-4B91-AA5F-5ABA979D3DEA}" type="parTrans" cxnId="{B89B9039-C8F0-4565-8318-C75E9EFA284F}">
      <dgm:prSet/>
      <dgm:spPr/>
      <dgm:t>
        <a:bodyPr/>
        <a:lstStyle/>
        <a:p>
          <a:endParaRPr lang="de-DE"/>
        </a:p>
      </dgm:t>
    </dgm:pt>
    <dgm:pt modelId="{DF9A0B7F-02DD-49A4-95E3-EF2AD559033C}" type="sibTrans" cxnId="{B89B9039-C8F0-4565-8318-C75E9EFA284F}">
      <dgm:prSet/>
      <dgm:spPr/>
      <dgm:t>
        <a:bodyPr/>
        <a:lstStyle/>
        <a:p>
          <a:endParaRPr lang="de-DE"/>
        </a:p>
      </dgm:t>
    </dgm:pt>
    <dgm:pt modelId="{69BA3155-4DFD-42B6-9CBE-3E0766AAED7A}">
      <dgm:prSet phldrT="[Text]"/>
      <dgm:spPr/>
      <dgm:t>
        <a:bodyPr/>
        <a:lstStyle/>
        <a:p>
          <a:r>
            <a:rPr lang="de-DE" dirty="0"/>
            <a:t>Häufiges </a:t>
          </a:r>
          <a:r>
            <a:rPr lang="de-DE" b="1" dirty="0"/>
            <a:t>Stolpern</a:t>
          </a:r>
        </a:p>
      </dgm:t>
    </dgm:pt>
    <dgm:pt modelId="{2A32CFDF-0389-45E4-9D27-3DA71AB466D3}" type="parTrans" cxnId="{249B3FE9-1535-42C4-BB61-BEE115E95954}">
      <dgm:prSet/>
      <dgm:spPr/>
      <dgm:t>
        <a:bodyPr/>
        <a:lstStyle/>
        <a:p>
          <a:endParaRPr lang="de-DE"/>
        </a:p>
      </dgm:t>
    </dgm:pt>
    <dgm:pt modelId="{0451EE3C-3317-45B0-A049-09C59B91898E}" type="sibTrans" cxnId="{249B3FE9-1535-42C4-BB61-BEE115E95954}">
      <dgm:prSet/>
      <dgm:spPr/>
      <dgm:t>
        <a:bodyPr/>
        <a:lstStyle/>
        <a:p>
          <a:endParaRPr lang="de-DE"/>
        </a:p>
      </dgm:t>
    </dgm:pt>
    <dgm:pt modelId="{FA219EF2-FF21-4C3D-A5C4-9380A6DB2363}">
      <dgm:prSet phldrT="[Text]"/>
      <dgm:spPr/>
      <dgm:t>
        <a:bodyPr/>
        <a:lstStyle/>
        <a:p>
          <a:r>
            <a:rPr lang="de-DE" b="1" dirty="0"/>
            <a:t>Geländer, Griffe </a:t>
          </a:r>
          <a:r>
            <a:rPr lang="de-DE" dirty="0"/>
            <a:t>sind notwendig, um sich „zu hangeln“</a:t>
          </a:r>
        </a:p>
      </dgm:t>
    </dgm:pt>
    <dgm:pt modelId="{D14EB2C1-549B-43A4-A0C8-0551FEDFB951}" type="parTrans" cxnId="{510A99F8-85A0-471A-992A-6AF1F40A9C55}">
      <dgm:prSet/>
      <dgm:spPr/>
      <dgm:t>
        <a:bodyPr/>
        <a:lstStyle/>
        <a:p>
          <a:endParaRPr lang="de-DE"/>
        </a:p>
      </dgm:t>
    </dgm:pt>
    <dgm:pt modelId="{E3A70EDE-574F-4154-974C-00F8584A60B9}" type="sibTrans" cxnId="{510A99F8-85A0-471A-992A-6AF1F40A9C55}">
      <dgm:prSet/>
      <dgm:spPr/>
      <dgm:t>
        <a:bodyPr/>
        <a:lstStyle/>
        <a:p>
          <a:endParaRPr lang="de-DE"/>
        </a:p>
      </dgm:t>
    </dgm:pt>
    <dgm:pt modelId="{9F36D217-C3CE-4B7B-BD1C-5DC940264A09}">
      <dgm:prSet phldrT="[Text]"/>
      <dgm:spPr/>
      <dgm:t>
        <a:bodyPr/>
        <a:lstStyle/>
        <a:p>
          <a:r>
            <a:rPr lang="de-DE" dirty="0"/>
            <a:t>Häufige </a:t>
          </a:r>
          <a:r>
            <a:rPr lang="de-DE" b="1" dirty="0"/>
            <a:t>Stürze</a:t>
          </a:r>
        </a:p>
      </dgm:t>
    </dgm:pt>
    <dgm:pt modelId="{9FFEA12B-15D7-40B0-B11F-2F7AA30A5415}" type="parTrans" cxnId="{FEAC554E-AE85-4A8A-8729-C934CC56C5AA}">
      <dgm:prSet/>
      <dgm:spPr/>
      <dgm:t>
        <a:bodyPr/>
        <a:lstStyle/>
        <a:p>
          <a:endParaRPr lang="de-DE"/>
        </a:p>
      </dgm:t>
    </dgm:pt>
    <dgm:pt modelId="{B044D330-5AE1-4F30-A880-302B8F0E7714}" type="sibTrans" cxnId="{FEAC554E-AE85-4A8A-8729-C934CC56C5AA}">
      <dgm:prSet/>
      <dgm:spPr/>
      <dgm:t>
        <a:bodyPr/>
        <a:lstStyle/>
        <a:p>
          <a:endParaRPr lang="de-DE"/>
        </a:p>
      </dgm:t>
    </dgm:pt>
    <dgm:pt modelId="{DA4D7075-22C1-4DDF-913E-A2E8839932AC}" type="pres">
      <dgm:prSet presAssocID="{DBDF9370-9DEA-4BBE-ADC9-0A59B4BB313D}" presName="diagram" presStyleCnt="0">
        <dgm:presLayoutVars>
          <dgm:dir/>
          <dgm:resizeHandles val="exact"/>
        </dgm:presLayoutVars>
      </dgm:prSet>
      <dgm:spPr/>
      <dgm:t>
        <a:bodyPr/>
        <a:lstStyle/>
        <a:p>
          <a:endParaRPr lang="de-DE"/>
        </a:p>
      </dgm:t>
    </dgm:pt>
    <dgm:pt modelId="{B6BD3FA4-5237-49F3-9D63-87B2279E3378}" type="pres">
      <dgm:prSet presAssocID="{0F0C3FB0-CBB5-42A0-BE71-FAFEF6E54F4A}" presName="node" presStyleLbl="node1" presStyleIdx="0" presStyleCnt="6">
        <dgm:presLayoutVars>
          <dgm:bulletEnabled val="1"/>
        </dgm:presLayoutVars>
      </dgm:prSet>
      <dgm:spPr/>
      <dgm:t>
        <a:bodyPr/>
        <a:lstStyle/>
        <a:p>
          <a:endParaRPr lang="de-DE"/>
        </a:p>
      </dgm:t>
    </dgm:pt>
    <dgm:pt modelId="{29D7F420-C644-4A8C-BE29-75198CB16DDC}" type="pres">
      <dgm:prSet presAssocID="{5B56F72C-5117-418E-8F41-CD2C4A49A4BF}" presName="sibTrans" presStyleCnt="0"/>
      <dgm:spPr/>
    </dgm:pt>
    <dgm:pt modelId="{21EDF45F-4198-4BF1-B27D-192AA32BE778}" type="pres">
      <dgm:prSet presAssocID="{4C10DFC7-82BC-4E5D-B592-6398831154B7}" presName="node" presStyleLbl="node1" presStyleIdx="1" presStyleCnt="6">
        <dgm:presLayoutVars>
          <dgm:bulletEnabled val="1"/>
        </dgm:presLayoutVars>
      </dgm:prSet>
      <dgm:spPr/>
      <dgm:t>
        <a:bodyPr/>
        <a:lstStyle/>
        <a:p>
          <a:endParaRPr lang="de-DE"/>
        </a:p>
      </dgm:t>
    </dgm:pt>
    <dgm:pt modelId="{132BF4CC-15CE-4720-8D5E-79FFD6CEE3CD}" type="pres">
      <dgm:prSet presAssocID="{9134E47C-66C4-46AA-A8F4-3F4C3884550A}" presName="sibTrans" presStyleCnt="0"/>
      <dgm:spPr/>
    </dgm:pt>
    <dgm:pt modelId="{B7BA9A66-F4D3-4D77-838A-D81BC38AAA59}" type="pres">
      <dgm:prSet presAssocID="{DE1D2971-E673-48DF-A611-D4A9DE009291}" presName="node" presStyleLbl="node1" presStyleIdx="2" presStyleCnt="6">
        <dgm:presLayoutVars>
          <dgm:bulletEnabled val="1"/>
        </dgm:presLayoutVars>
      </dgm:prSet>
      <dgm:spPr/>
      <dgm:t>
        <a:bodyPr/>
        <a:lstStyle/>
        <a:p>
          <a:endParaRPr lang="de-DE"/>
        </a:p>
      </dgm:t>
    </dgm:pt>
    <dgm:pt modelId="{85C2CA96-00D1-4027-8657-FB009E6D29FE}" type="pres">
      <dgm:prSet presAssocID="{DF9A0B7F-02DD-49A4-95E3-EF2AD559033C}" presName="sibTrans" presStyleCnt="0"/>
      <dgm:spPr/>
    </dgm:pt>
    <dgm:pt modelId="{6166F966-47DF-463A-A55C-6B3A90842A58}" type="pres">
      <dgm:prSet presAssocID="{69BA3155-4DFD-42B6-9CBE-3E0766AAED7A}" presName="node" presStyleLbl="node1" presStyleIdx="3" presStyleCnt="6">
        <dgm:presLayoutVars>
          <dgm:bulletEnabled val="1"/>
        </dgm:presLayoutVars>
      </dgm:prSet>
      <dgm:spPr/>
      <dgm:t>
        <a:bodyPr/>
        <a:lstStyle/>
        <a:p>
          <a:endParaRPr lang="de-DE"/>
        </a:p>
      </dgm:t>
    </dgm:pt>
    <dgm:pt modelId="{50814CEA-18A7-4233-9292-B3A792F25E78}" type="pres">
      <dgm:prSet presAssocID="{0451EE3C-3317-45B0-A049-09C59B91898E}" presName="sibTrans" presStyleCnt="0"/>
      <dgm:spPr/>
    </dgm:pt>
    <dgm:pt modelId="{5A333CC4-9D63-436A-897C-4A8EFA65313C}" type="pres">
      <dgm:prSet presAssocID="{9F36D217-C3CE-4B7B-BD1C-5DC940264A09}" presName="node" presStyleLbl="node1" presStyleIdx="4" presStyleCnt="6">
        <dgm:presLayoutVars>
          <dgm:bulletEnabled val="1"/>
        </dgm:presLayoutVars>
      </dgm:prSet>
      <dgm:spPr/>
      <dgm:t>
        <a:bodyPr/>
        <a:lstStyle/>
        <a:p>
          <a:endParaRPr lang="de-DE"/>
        </a:p>
      </dgm:t>
    </dgm:pt>
    <dgm:pt modelId="{389A3596-0C1B-43E0-9BED-E8558E644F60}" type="pres">
      <dgm:prSet presAssocID="{B044D330-5AE1-4F30-A880-302B8F0E7714}" presName="sibTrans" presStyleCnt="0"/>
      <dgm:spPr/>
    </dgm:pt>
    <dgm:pt modelId="{12548BFD-3D0D-4A3E-B630-2DB0DEA7A518}" type="pres">
      <dgm:prSet presAssocID="{FA219EF2-FF21-4C3D-A5C4-9380A6DB2363}" presName="node" presStyleLbl="node1" presStyleIdx="5" presStyleCnt="6">
        <dgm:presLayoutVars>
          <dgm:bulletEnabled val="1"/>
        </dgm:presLayoutVars>
      </dgm:prSet>
      <dgm:spPr/>
      <dgm:t>
        <a:bodyPr/>
        <a:lstStyle/>
        <a:p>
          <a:endParaRPr lang="de-DE"/>
        </a:p>
      </dgm:t>
    </dgm:pt>
  </dgm:ptLst>
  <dgm:cxnLst>
    <dgm:cxn modelId="{C61AC470-C2DD-49CC-BCCC-B3E233CB1EF0}" type="presOf" srcId="{69BA3155-4DFD-42B6-9CBE-3E0766AAED7A}" destId="{6166F966-47DF-463A-A55C-6B3A90842A58}" srcOrd="0" destOrd="0" presId="urn:microsoft.com/office/officeart/2005/8/layout/default"/>
    <dgm:cxn modelId="{A547EFE3-5C4A-49F3-8D61-3630D672091F}" type="presOf" srcId="{4C10DFC7-82BC-4E5D-B592-6398831154B7}" destId="{21EDF45F-4198-4BF1-B27D-192AA32BE778}" srcOrd="0" destOrd="0" presId="urn:microsoft.com/office/officeart/2005/8/layout/default"/>
    <dgm:cxn modelId="{712C6A2A-7CB4-420F-807E-24867143C99C}" srcId="{DBDF9370-9DEA-4BBE-ADC9-0A59B4BB313D}" destId="{0F0C3FB0-CBB5-42A0-BE71-FAFEF6E54F4A}" srcOrd="0" destOrd="0" parTransId="{146BB5D7-732C-441D-8C56-697788B5CF30}" sibTransId="{5B56F72C-5117-418E-8F41-CD2C4A49A4BF}"/>
    <dgm:cxn modelId="{249B3FE9-1535-42C4-BB61-BEE115E95954}" srcId="{DBDF9370-9DEA-4BBE-ADC9-0A59B4BB313D}" destId="{69BA3155-4DFD-42B6-9CBE-3E0766AAED7A}" srcOrd="3" destOrd="0" parTransId="{2A32CFDF-0389-45E4-9D27-3DA71AB466D3}" sibTransId="{0451EE3C-3317-45B0-A049-09C59B91898E}"/>
    <dgm:cxn modelId="{101190E4-221B-43EB-BC7D-2F4707CE644B}" type="presOf" srcId="{DBDF9370-9DEA-4BBE-ADC9-0A59B4BB313D}" destId="{DA4D7075-22C1-4DDF-913E-A2E8839932AC}" srcOrd="0" destOrd="0" presId="urn:microsoft.com/office/officeart/2005/8/layout/default"/>
    <dgm:cxn modelId="{D7A0A051-0D9C-4F8C-A9C5-FEB994D05289}" type="presOf" srcId="{FA219EF2-FF21-4C3D-A5C4-9380A6DB2363}" destId="{12548BFD-3D0D-4A3E-B630-2DB0DEA7A518}" srcOrd="0" destOrd="0" presId="urn:microsoft.com/office/officeart/2005/8/layout/default"/>
    <dgm:cxn modelId="{5E1DEBB0-0510-4F26-8A07-E26576C819E1}" type="presOf" srcId="{DE1D2971-E673-48DF-A611-D4A9DE009291}" destId="{B7BA9A66-F4D3-4D77-838A-D81BC38AAA59}" srcOrd="0" destOrd="0" presId="urn:microsoft.com/office/officeart/2005/8/layout/default"/>
    <dgm:cxn modelId="{510A99F8-85A0-471A-992A-6AF1F40A9C55}" srcId="{DBDF9370-9DEA-4BBE-ADC9-0A59B4BB313D}" destId="{FA219EF2-FF21-4C3D-A5C4-9380A6DB2363}" srcOrd="5" destOrd="0" parTransId="{D14EB2C1-549B-43A4-A0C8-0551FEDFB951}" sibTransId="{E3A70EDE-574F-4154-974C-00F8584A60B9}"/>
    <dgm:cxn modelId="{2F7EAB41-517B-454F-BDD7-426EEDBD70F9}" type="presOf" srcId="{0F0C3FB0-CBB5-42A0-BE71-FAFEF6E54F4A}" destId="{B6BD3FA4-5237-49F3-9D63-87B2279E3378}" srcOrd="0" destOrd="0" presId="urn:microsoft.com/office/officeart/2005/8/layout/default"/>
    <dgm:cxn modelId="{FEAC554E-AE85-4A8A-8729-C934CC56C5AA}" srcId="{DBDF9370-9DEA-4BBE-ADC9-0A59B4BB313D}" destId="{9F36D217-C3CE-4B7B-BD1C-5DC940264A09}" srcOrd="4" destOrd="0" parTransId="{9FFEA12B-15D7-40B0-B11F-2F7AA30A5415}" sibTransId="{B044D330-5AE1-4F30-A880-302B8F0E7714}"/>
    <dgm:cxn modelId="{26BA6CF1-1088-4426-BF67-D3557F9B1369}" type="presOf" srcId="{9F36D217-C3CE-4B7B-BD1C-5DC940264A09}" destId="{5A333CC4-9D63-436A-897C-4A8EFA65313C}" srcOrd="0" destOrd="0" presId="urn:microsoft.com/office/officeart/2005/8/layout/default"/>
    <dgm:cxn modelId="{B89B9039-C8F0-4565-8318-C75E9EFA284F}" srcId="{DBDF9370-9DEA-4BBE-ADC9-0A59B4BB313D}" destId="{DE1D2971-E673-48DF-A611-D4A9DE009291}" srcOrd="2" destOrd="0" parTransId="{CDD3D139-A1E7-4B91-AA5F-5ABA979D3DEA}" sibTransId="{DF9A0B7F-02DD-49A4-95E3-EF2AD559033C}"/>
    <dgm:cxn modelId="{DA510055-24D9-461B-8531-FFA633829A6C}" srcId="{DBDF9370-9DEA-4BBE-ADC9-0A59B4BB313D}" destId="{4C10DFC7-82BC-4E5D-B592-6398831154B7}" srcOrd="1" destOrd="0" parTransId="{525D6BA0-B282-4C6E-A568-616CD04E3C32}" sibTransId="{9134E47C-66C4-46AA-A8F4-3F4C3884550A}"/>
    <dgm:cxn modelId="{112516C6-2B55-4445-9C16-2349336AC112}" type="presParOf" srcId="{DA4D7075-22C1-4DDF-913E-A2E8839932AC}" destId="{B6BD3FA4-5237-49F3-9D63-87B2279E3378}" srcOrd="0" destOrd="0" presId="urn:microsoft.com/office/officeart/2005/8/layout/default"/>
    <dgm:cxn modelId="{6109E303-AC37-4D50-8538-17B82589382B}" type="presParOf" srcId="{DA4D7075-22C1-4DDF-913E-A2E8839932AC}" destId="{29D7F420-C644-4A8C-BE29-75198CB16DDC}" srcOrd="1" destOrd="0" presId="urn:microsoft.com/office/officeart/2005/8/layout/default"/>
    <dgm:cxn modelId="{B83257B2-4C7F-434B-8E2F-F31680C55D62}" type="presParOf" srcId="{DA4D7075-22C1-4DDF-913E-A2E8839932AC}" destId="{21EDF45F-4198-4BF1-B27D-192AA32BE778}" srcOrd="2" destOrd="0" presId="urn:microsoft.com/office/officeart/2005/8/layout/default"/>
    <dgm:cxn modelId="{59CF6FB5-B8FA-425B-A3FA-FA9F369140DC}" type="presParOf" srcId="{DA4D7075-22C1-4DDF-913E-A2E8839932AC}" destId="{132BF4CC-15CE-4720-8D5E-79FFD6CEE3CD}" srcOrd="3" destOrd="0" presId="urn:microsoft.com/office/officeart/2005/8/layout/default"/>
    <dgm:cxn modelId="{E7B9EC17-2A32-4CB4-A54B-42C7BE0C0202}" type="presParOf" srcId="{DA4D7075-22C1-4DDF-913E-A2E8839932AC}" destId="{B7BA9A66-F4D3-4D77-838A-D81BC38AAA59}" srcOrd="4" destOrd="0" presId="urn:microsoft.com/office/officeart/2005/8/layout/default"/>
    <dgm:cxn modelId="{A123DE76-9CE6-42BE-9528-796FA4D7BD3F}" type="presParOf" srcId="{DA4D7075-22C1-4DDF-913E-A2E8839932AC}" destId="{85C2CA96-00D1-4027-8657-FB009E6D29FE}" srcOrd="5" destOrd="0" presId="urn:microsoft.com/office/officeart/2005/8/layout/default"/>
    <dgm:cxn modelId="{F27F0861-7A12-4F71-9DA3-C335F88221CD}" type="presParOf" srcId="{DA4D7075-22C1-4DDF-913E-A2E8839932AC}" destId="{6166F966-47DF-463A-A55C-6B3A90842A58}" srcOrd="6" destOrd="0" presId="urn:microsoft.com/office/officeart/2005/8/layout/default"/>
    <dgm:cxn modelId="{C2B6809A-CC1C-4A18-AE57-213C2CD8628E}" type="presParOf" srcId="{DA4D7075-22C1-4DDF-913E-A2E8839932AC}" destId="{50814CEA-18A7-4233-9292-B3A792F25E78}" srcOrd="7" destOrd="0" presId="urn:microsoft.com/office/officeart/2005/8/layout/default"/>
    <dgm:cxn modelId="{A0E60968-7043-4C7A-9375-FCF6E6A6862F}" type="presParOf" srcId="{DA4D7075-22C1-4DDF-913E-A2E8839932AC}" destId="{5A333CC4-9D63-436A-897C-4A8EFA65313C}" srcOrd="8" destOrd="0" presId="urn:microsoft.com/office/officeart/2005/8/layout/default"/>
    <dgm:cxn modelId="{9CEB1DBB-EDB5-4604-AEB1-40D996B46FC5}" type="presParOf" srcId="{DA4D7075-22C1-4DDF-913E-A2E8839932AC}" destId="{389A3596-0C1B-43E0-9BED-E8558E644F60}" srcOrd="9" destOrd="0" presId="urn:microsoft.com/office/officeart/2005/8/layout/default"/>
    <dgm:cxn modelId="{72261772-E5E3-4AC2-892D-0BC2C98EB744}" type="presParOf" srcId="{DA4D7075-22C1-4DDF-913E-A2E8839932AC}" destId="{12548BFD-3D0D-4A3E-B630-2DB0DEA7A518}"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1825C-2022-4C3A-9850-B937B9B493D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313B0711-0EA3-49E4-8E9D-6C9E8634C422}">
      <dgm:prSet phldrT="[Text]" custT="1"/>
      <dgm:spPr/>
      <dgm:t>
        <a:bodyPr/>
        <a:lstStyle/>
        <a:p>
          <a:r>
            <a:rPr lang="de-DE" sz="2400" b="1" dirty="0"/>
            <a:t>Fisch</a:t>
          </a:r>
          <a:endParaRPr lang="de-DE" sz="2400" dirty="0"/>
        </a:p>
      </dgm:t>
    </dgm:pt>
    <dgm:pt modelId="{FCECC752-86F8-4872-894A-6AFB92CAC548}" type="parTrans" cxnId="{9F8B35EB-0224-4018-B075-2BEA6805B98C}">
      <dgm:prSet/>
      <dgm:spPr/>
      <dgm:t>
        <a:bodyPr/>
        <a:lstStyle/>
        <a:p>
          <a:endParaRPr lang="de-DE" sz="1600"/>
        </a:p>
      </dgm:t>
    </dgm:pt>
    <dgm:pt modelId="{0769E4C0-D9E6-45A7-967B-7D9ADA7E9699}" type="sibTrans" cxnId="{9F8B35EB-0224-4018-B075-2BEA6805B98C}">
      <dgm:prSet/>
      <dgm:spPr/>
      <dgm:t>
        <a:bodyPr/>
        <a:lstStyle/>
        <a:p>
          <a:endParaRPr lang="de-DE" sz="1600"/>
        </a:p>
      </dgm:t>
    </dgm:pt>
    <dgm:pt modelId="{6CE58FE4-DE61-44FC-8D5A-3F8B9FEF0A16}">
      <dgm:prSet phldrT="[Text]" custT="1"/>
      <dgm:spPr/>
      <dgm:t>
        <a:bodyPr/>
        <a:lstStyle/>
        <a:p>
          <a:r>
            <a:rPr lang="de-DE" sz="2400" dirty="0"/>
            <a:t>Hering</a:t>
          </a:r>
        </a:p>
      </dgm:t>
    </dgm:pt>
    <dgm:pt modelId="{2F6398E6-2A0A-4EC5-BAFC-4A291665CBDE}" type="parTrans" cxnId="{8BC5F3BD-F546-4F74-89E0-53D30136B1BC}">
      <dgm:prSet/>
      <dgm:spPr/>
      <dgm:t>
        <a:bodyPr/>
        <a:lstStyle/>
        <a:p>
          <a:endParaRPr lang="de-DE" sz="1600"/>
        </a:p>
      </dgm:t>
    </dgm:pt>
    <dgm:pt modelId="{375B5A30-D262-42EC-B8FD-CE2EBE0C3C26}" type="sibTrans" cxnId="{8BC5F3BD-F546-4F74-89E0-53D30136B1BC}">
      <dgm:prSet/>
      <dgm:spPr/>
      <dgm:t>
        <a:bodyPr/>
        <a:lstStyle/>
        <a:p>
          <a:endParaRPr lang="de-DE" sz="1600"/>
        </a:p>
      </dgm:t>
    </dgm:pt>
    <dgm:pt modelId="{36CA5B4E-2400-4A8A-8DA3-A07B1FB33032}">
      <dgm:prSet phldrT="[Text]" custT="1"/>
      <dgm:spPr/>
      <dgm:t>
        <a:bodyPr/>
        <a:lstStyle/>
        <a:p>
          <a:r>
            <a:rPr lang="de-DE" sz="2400" b="1" dirty="0"/>
            <a:t>Gemüse</a:t>
          </a:r>
          <a:endParaRPr lang="de-DE" sz="2400" dirty="0"/>
        </a:p>
      </dgm:t>
    </dgm:pt>
    <dgm:pt modelId="{BAFD0BBC-BAA8-4063-99C3-A1778E2E3EE7}" type="parTrans" cxnId="{FE6832B0-14A7-45BE-ABE6-9B0CF8A52570}">
      <dgm:prSet/>
      <dgm:spPr/>
      <dgm:t>
        <a:bodyPr/>
        <a:lstStyle/>
        <a:p>
          <a:endParaRPr lang="de-DE" sz="1600"/>
        </a:p>
      </dgm:t>
    </dgm:pt>
    <dgm:pt modelId="{984B66B0-5120-4A40-957A-492F3AA85264}" type="sibTrans" cxnId="{FE6832B0-14A7-45BE-ABE6-9B0CF8A52570}">
      <dgm:prSet/>
      <dgm:spPr/>
      <dgm:t>
        <a:bodyPr/>
        <a:lstStyle/>
        <a:p>
          <a:endParaRPr lang="de-DE" sz="1600"/>
        </a:p>
      </dgm:t>
    </dgm:pt>
    <dgm:pt modelId="{E446FF4A-5EF6-40AF-9C05-87D95009C1A0}">
      <dgm:prSet phldrT="[Text]" custT="1"/>
      <dgm:spPr/>
      <dgm:t>
        <a:bodyPr/>
        <a:lstStyle/>
        <a:p>
          <a:r>
            <a:rPr lang="de-DE" sz="2400" dirty="0"/>
            <a:t>Rosenkohl</a:t>
          </a:r>
        </a:p>
      </dgm:t>
    </dgm:pt>
    <dgm:pt modelId="{D25B68FF-17A1-4718-A72F-AC2A6AD2B320}" type="parTrans" cxnId="{A68DDFE9-D436-4CAD-AF08-E535FD6A24A3}">
      <dgm:prSet/>
      <dgm:spPr/>
      <dgm:t>
        <a:bodyPr/>
        <a:lstStyle/>
        <a:p>
          <a:endParaRPr lang="de-DE" sz="1600"/>
        </a:p>
      </dgm:t>
    </dgm:pt>
    <dgm:pt modelId="{40656237-2DE8-4864-BBDE-F7827D45BCF9}" type="sibTrans" cxnId="{A68DDFE9-D436-4CAD-AF08-E535FD6A24A3}">
      <dgm:prSet/>
      <dgm:spPr/>
      <dgm:t>
        <a:bodyPr/>
        <a:lstStyle/>
        <a:p>
          <a:endParaRPr lang="de-DE" sz="1600"/>
        </a:p>
      </dgm:t>
    </dgm:pt>
    <dgm:pt modelId="{367CFFD5-1891-4950-992A-62A34693CD6E}">
      <dgm:prSet phldrT="[Text]" custT="1"/>
      <dgm:spPr/>
      <dgm:t>
        <a:bodyPr/>
        <a:lstStyle/>
        <a:p>
          <a:r>
            <a:rPr lang="de-DE" sz="2400" b="1" dirty="0"/>
            <a:t>Öle</a:t>
          </a:r>
        </a:p>
      </dgm:t>
    </dgm:pt>
    <dgm:pt modelId="{BF3AE8E2-882E-462E-B3F8-EC92A02E5352}" type="parTrans" cxnId="{00CFE21C-F86D-45F9-AB1D-7067C28C62B1}">
      <dgm:prSet/>
      <dgm:spPr/>
      <dgm:t>
        <a:bodyPr/>
        <a:lstStyle/>
        <a:p>
          <a:endParaRPr lang="de-DE" sz="1600"/>
        </a:p>
      </dgm:t>
    </dgm:pt>
    <dgm:pt modelId="{F04036F8-EDE1-4429-90C0-BCCE7BF59734}" type="sibTrans" cxnId="{00CFE21C-F86D-45F9-AB1D-7067C28C62B1}">
      <dgm:prSet/>
      <dgm:spPr/>
      <dgm:t>
        <a:bodyPr/>
        <a:lstStyle/>
        <a:p>
          <a:endParaRPr lang="de-DE" sz="1600"/>
        </a:p>
      </dgm:t>
    </dgm:pt>
    <dgm:pt modelId="{25FB2961-62AB-4AA5-96D9-177702964D4B}">
      <dgm:prSet phldrT="[Text]" custT="1"/>
      <dgm:spPr/>
      <dgm:t>
        <a:bodyPr/>
        <a:lstStyle/>
        <a:p>
          <a:r>
            <a:rPr lang="de-DE" sz="2400" dirty="0"/>
            <a:t>Leinöl</a:t>
          </a:r>
        </a:p>
      </dgm:t>
    </dgm:pt>
    <dgm:pt modelId="{A024BA68-66C9-41A9-A1C5-70037C4C5499}" type="parTrans" cxnId="{10C7F242-29D9-4A6E-8959-92E57F65A4A7}">
      <dgm:prSet/>
      <dgm:spPr/>
      <dgm:t>
        <a:bodyPr/>
        <a:lstStyle/>
        <a:p>
          <a:endParaRPr lang="de-DE" sz="1600"/>
        </a:p>
      </dgm:t>
    </dgm:pt>
    <dgm:pt modelId="{6ECC5C64-AF72-4F39-9B02-B92201800235}" type="sibTrans" cxnId="{10C7F242-29D9-4A6E-8959-92E57F65A4A7}">
      <dgm:prSet/>
      <dgm:spPr/>
      <dgm:t>
        <a:bodyPr/>
        <a:lstStyle/>
        <a:p>
          <a:endParaRPr lang="de-DE" sz="1600"/>
        </a:p>
      </dgm:t>
    </dgm:pt>
    <dgm:pt modelId="{AF026ACF-39DE-46DB-A716-AA7E501711C1}">
      <dgm:prSet phldrT="[Text]" custT="1"/>
      <dgm:spPr/>
      <dgm:t>
        <a:bodyPr/>
        <a:lstStyle/>
        <a:p>
          <a:r>
            <a:rPr lang="de-DE" sz="2400" dirty="0"/>
            <a:t>Makrele</a:t>
          </a:r>
        </a:p>
      </dgm:t>
    </dgm:pt>
    <dgm:pt modelId="{450367C2-3D2C-41CB-A666-7B5D1361F876}" type="parTrans" cxnId="{01C062E4-9316-4DBA-BB2E-842C0C63B168}">
      <dgm:prSet/>
      <dgm:spPr/>
      <dgm:t>
        <a:bodyPr/>
        <a:lstStyle/>
        <a:p>
          <a:endParaRPr lang="de-DE" sz="1600"/>
        </a:p>
      </dgm:t>
    </dgm:pt>
    <dgm:pt modelId="{DCC9506A-94C1-4800-813E-A412AF58F3CB}" type="sibTrans" cxnId="{01C062E4-9316-4DBA-BB2E-842C0C63B168}">
      <dgm:prSet/>
      <dgm:spPr/>
      <dgm:t>
        <a:bodyPr/>
        <a:lstStyle/>
        <a:p>
          <a:endParaRPr lang="de-DE" sz="1600"/>
        </a:p>
      </dgm:t>
    </dgm:pt>
    <dgm:pt modelId="{2FB97B8D-54D1-4699-8E71-A017A1BB4933}">
      <dgm:prSet phldrT="[Text]" custT="1"/>
      <dgm:spPr/>
      <dgm:t>
        <a:bodyPr/>
        <a:lstStyle/>
        <a:p>
          <a:r>
            <a:rPr lang="de-DE" sz="2400" dirty="0"/>
            <a:t>Lachs</a:t>
          </a:r>
        </a:p>
      </dgm:t>
    </dgm:pt>
    <dgm:pt modelId="{97C26BE3-1680-467C-AC5F-94E1016D6AAB}" type="parTrans" cxnId="{9F1AF9E8-BC8E-4B64-B26F-7FB06B172ABB}">
      <dgm:prSet/>
      <dgm:spPr/>
      <dgm:t>
        <a:bodyPr/>
        <a:lstStyle/>
        <a:p>
          <a:endParaRPr lang="de-DE" sz="1600"/>
        </a:p>
      </dgm:t>
    </dgm:pt>
    <dgm:pt modelId="{70BA9B01-61EE-4EE1-9428-6580CDC7D020}" type="sibTrans" cxnId="{9F1AF9E8-BC8E-4B64-B26F-7FB06B172ABB}">
      <dgm:prSet/>
      <dgm:spPr/>
      <dgm:t>
        <a:bodyPr/>
        <a:lstStyle/>
        <a:p>
          <a:endParaRPr lang="de-DE" sz="1600"/>
        </a:p>
      </dgm:t>
    </dgm:pt>
    <dgm:pt modelId="{2FCC4144-03EF-4693-ADD1-3045F033789B}">
      <dgm:prSet phldrT="[Text]" custT="1"/>
      <dgm:spPr/>
      <dgm:t>
        <a:bodyPr/>
        <a:lstStyle/>
        <a:p>
          <a:r>
            <a:rPr lang="de-DE" sz="2400" dirty="0"/>
            <a:t>Sardellen</a:t>
          </a:r>
        </a:p>
      </dgm:t>
    </dgm:pt>
    <dgm:pt modelId="{A40E4936-4B3D-449A-B5F2-A67C309285C0}" type="parTrans" cxnId="{42018B5A-486E-4A87-A070-6B102777233E}">
      <dgm:prSet/>
      <dgm:spPr/>
      <dgm:t>
        <a:bodyPr/>
        <a:lstStyle/>
        <a:p>
          <a:endParaRPr lang="de-DE" sz="1600"/>
        </a:p>
      </dgm:t>
    </dgm:pt>
    <dgm:pt modelId="{11FC66F5-5A9C-4981-8979-56293A1D453C}" type="sibTrans" cxnId="{42018B5A-486E-4A87-A070-6B102777233E}">
      <dgm:prSet/>
      <dgm:spPr/>
      <dgm:t>
        <a:bodyPr/>
        <a:lstStyle/>
        <a:p>
          <a:endParaRPr lang="de-DE" sz="1600"/>
        </a:p>
      </dgm:t>
    </dgm:pt>
    <dgm:pt modelId="{DD6FB1C7-4E24-45A5-8D32-9CDBC2F6AEF8}">
      <dgm:prSet phldrT="[Text]" custT="1"/>
      <dgm:spPr/>
      <dgm:t>
        <a:bodyPr/>
        <a:lstStyle/>
        <a:p>
          <a:r>
            <a:rPr lang="de-DE" sz="2400" dirty="0"/>
            <a:t>Thunfisch</a:t>
          </a:r>
        </a:p>
      </dgm:t>
    </dgm:pt>
    <dgm:pt modelId="{4647A122-250E-469E-AD0B-28EC970588CF}" type="parTrans" cxnId="{2FEA71C0-A7FF-4BD1-A558-0B4342595EDB}">
      <dgm:prSet/>
      <dgm:spPr/>
      <dgm:t>
        <a:bodyPr/>
        <a:lstStyle/>
        <a:p>
          <a:endParaRPr lang="de-DE" sz="1600"/>
        </a:p>
      </dgm:t>
    </dgm:pt>
    <dgm:pt modelId="{0083E15C-B7D7-44BD-AABA-4719009184B5}" type="sibTrans" cxnId="{2FEA71C0-A7FF-4BD1-A558-0B4342595EDB}">
      <dgm:prSet/>
      <dgm:spPr/>
      <dgm:t>
        <a:bodyPr/>
        <a:lstStyle/>
        <a:p>
          <a:endParaRPr lang="de-DE" sz="1600"/>
        </a:p>
      </dgm:t>
    </dgm:pt>
    <dgm:pt modelId="{F1BF3E1C-EA8C-4F28-ACAC-7C00E156F963}">
      <dgm:prSet phldrT="[Text]" custT="1"/>
      <dgm:spPr/>
      <dgm:t>
        <a:bodyPr/>
        <a:lstStyle/>
        <a:p>
          <a:r>
            <a:rPr lang="de-DE" sz="2400" dirty="0"/>
            <a:t>Forelle</a:t>
          </a:r>
        </a:p>
      </dgm:t>
    </dgm:pt>
    <dgm:pt modelId="{90FAF1B0-B0D1-4E7D-AD13-460CF85116FA}" type="parTrans" cxnId="{4CD473B6-EFD5-4EAE-8079-0908264BA73B}">
      <dgm:prSet/>
      <dgm:spPr/>
      <dgm:t>
        <a:bodyPr/>
        <a:lstStyle/>
        <a:p>
          <a:endParaRPr lang="de-DE" sz="1600"/>
        </a:p>
      </dgm:t>
    </dgm:pt>
    <dgm:pt modelId="{1F2555E8-1483-4A26-9C93-E703014ECC55}" type="sibTrans" cxnId="{4CD473B6-EFD5-4EAE-8079-0908264BA73B}">
      <dgm:prSet/>
      <dgm:spPr/>
      <dgm:t>
        <a:bodyPr/>
        <a:lstStyle/>
        <a:p>
          <a:endParaRPr lang="de-DE" sz="1600"/>
        </a:p>
      </dgm:t>
    </dgm:pt>
    <dgm:pt modelId="{A9F092F7-D3DD-4321-9BD6-1166209B6130}">
      <dgm:prSet phldrT="[Text]" custT="1"/>
      <dgm:spPr/>
      <dgm:t>
        <a:bodyPr/>
        <a:lstStyle/>
        <a:p>
          <a:r>
            <a:rPr lang="de-DE" sz="2400" dirty="0"/>
            <a:t>Sardinen</a:t>
          </a:r>
        </a:p>
      </dgm:t>
    </dgm:pt>
    <dgm:pt modelId="{DC76A0C5-77BD-4B8F-931F-72B70468EDE9}" type="parTrans" cxnId="{2DF3ABE8-46F8-4A9B-B051-928BB59F2977}">
      <dgm:prSet/>
      <dgm:spPr/>
      <dgm:t>
        <a:bodyPr/>
        <a:lstStyle/>
        <a:p>
          <a:endParaRPr lang="de-DE" sz="1600"/>
        </a:p>
      </dgm:t>
    </dgm:pt>
    <dgm:pt modelId="{8715F0F0-A8C2-45FF-ABA1-E77E568E53BF}" type="sibTrans" cxnId="{2DF3ABE8-46F8-4A9B-B051-928BB59F2977}">
      <dgm:prSet/>
      <dgm:spPr/>
      <dgm:t>
        <a:bodyPr/>
        <a:lstStyle/>
        <a:p>
          <a:endParaRPr lang="de-DE" sz="1600"/>
        </a:p>
      </dgm:t>
    </dgm:pt>
    <dgm:pt modelId="{1DF8A0A0-0C72-42A1-ABDE-2453CFA0DC7C}">
      <dgm:prSet phldrT="[Text]" custT="1"/>
      <dgm:spPr/>
      <dgm:t>
        <a:bodyPr/>
        <a:lstStyle/>
        <a:p>
          <a:r>
            <a:rPr lang="de-DE" sz="2400" dirty="0"/>
            <a:t>Spinat</a:t>
          </a:r>
        </a:p>
      </dgm:t>
    </dgm:pt>
    <dgm:pt modelId="{7D44F04E-49C5-4739-BC31-0DE870577E07}" type="parTrans" cxnId="{D8E6970D-85D0-4B0E-A3CD-48B515DA5346}">
      <dgm:prSet/>
      <dgm:spPr/>
      <dgm:t>
        <a:bodyPr/>
        <a:lstStyle/>
        <a:p>
          <a:endParaRPr lang="de-DE" sz="1600"/>
        </a:p>
      </dgm:t>
    </dgm:pt>
    <dgm:pt modelId="{6FE005C7-621C-4FFD-A3CF-C95111B0D122}" type="sibTrans" cxnId="{D8E6970D-85D0-4B0E-A3CD-48B515DA5346}">
      <dgm:prSet/>
      <dgm:spPr/>
      <dgm:t>
        <a:bodyPr/>
        <a:lstStyle/>
        <a:p>
          <a:endParaRPr lang="de-DE" sz="1600"/>
        </a:p>
      </dgm:t>
    </dgm:pt>
    <dgm:pt modelId="{3C7ECDD1-8010-4424-8137-5AFBAE9C9FD7}">
      <dgm:prSet phldrT="[Text]" custT="1"/>
      <dgm:spPr/>
      <dgm:t>
        <a:bodyPr/>
        <a:lstStyle/>
        <a:p>
          <a:r>
            <a:rPr lang="de-DE" sz="2400" dirty="0"/>
            <a:t>Grünkohl</a:t>
          </a:r>
        </a:p>
      </dgm:t>
    </dgm:pt>
    <dgm:pt modelId="{F2518D1F-8F0C-4E6B-898F-A0981C028163}" type="parTrans" cxnId="{BD0D3037-A989-4928-8FAD-FF1431845E74}">
      <dgm:prSet/>
      <dgm:spPr/>
      <dgm:t>
        <a:bodyPr/>
        <a:lstStyle/>
        <a:p>
          <a:endParaRPr lang="de-DE" sz="1600"/>
        </a:p>
      </dgm:t>
    </dgm:pt>
    <dgm:pt modelId="{EB18334B-9737-4FFE-8AAD-59B1F3FEF9BA}" type="sibTrans" cxnId="{BD0D3037-A989-4928-8FAD-FF1431845E74}">
      <dgm:prSet/>
      <dgm:spPr/>
      <dgm:t>
        <a:bodyPr/>
        <a:lstStyle/>
        <a:p>
          <a:endParaRPr lang="de-DE" sz="1600"/>
        </a:p>
      </dgm:t>
    </dgm:pt>
    <dgm:pt modelId="{6DB89744-C7AB-41EE-8C1E-48643FAFF5C8}">
      <dgm:prSet phldrT="[Text]" custT="1"/>
      <dgm:spPr/>
      <dgm:t>
        <a:bodyPr/>
        <a:lstStyle/>
        <a:p>
          <a:r>
            <a:rPr lang="de-DE" sz="2400" dirty="0"/>
            <a:t>Bohnen</a:t>
          </a:r>
        </a:p>
      </dgm:t>
    </dgm:pt>
    <dgm:pt modelId="{B212921F-F24D-4C79-B4E8-D12D028BC005}" type="parTrans" cxnId="{F95ABBE3-EF0C-4DAA-952B-16832FD7FE6C}">
      <dgm:prSet/>
      <dgm:spPr/>
      <dgm:t>
        <a:bodyPr/>
        <a:lstStyle/>
        <a:p>
          <a:endParaRPr lang="de-DE" sz="1600"/>
        </a:p>
      </dgm:t>
    </dgm:pt>
    <dgm:pt modelId="{A52C5D1B-2E08-4730-B19C-65C39E9580BB}" type="sibTrans" cxnId="{F95ABBE3-EF0C-4DAA-952B-16832FD7FE6C}">
      <dgm:prSet/>
      <dgm:spPr/>
      <dgm:t>
        <a:bodyPr/>
        <a:lstStyle/>
        <a:p>
          <a:endParaRPr lang="de-DE" sz="1600"/>
        </a:p>
      </dgm:t>
    </dgm:pt>
    <dgm:pt modelId="{0100C988-5728-4D82-8C22-7BF242E2E3E9}">
      <dgm:prSet phldrT="[Text]" custT="1"/>
      <dgm:spPr/>
      <dgm:t>
        <a:bodyPr/>
        <a:lstStyle/>
        <a:p>
          <a:r>
            <a:rPr lang="de-DE" sz="2400" dirty="0"/>
            <a:t>Hanföl</a:t>
          </a:r>
        </a:p>
      </dgm:t>
    </dgm:pt>
    <dgm:pt modelId="{3155DED0-D997-4BFE-B90A-D6F4DCD76D3B}" type="parTrans" cxnId="{252EA029-DC51-4870-B654-BF2650DB7A95}">
      <dgm:prSet/>
      <dgm:spPr/>
      <dgm:t>
        <a:bodyPr/>
        <a:lstStyle/>
        <a:p>
          <a:endParaRPr lang="de-DE" sz="1600"/>
        </a:p>
      </dgm:t>
    </dgm:pt>
    <dgm:pt modelId="{1A78B92E-554B-4B88-8F0A-479873E6AF29}" type="sibTrans" cxnId="{252EA029-DC51-4870-B654-BF2650DB7A95}">
      <dgm:prSet/>
      <dgm:spPr/>
      <dgm:t>
        <a:bodyPr/>
        <a:lstStyle/>
        <a:p>
          <a:endParaRPr lang="de-DE" sz="1600"/>
        </a:p>
      </dgm:t>
    </dgm:pt>
    <dgm:pt modelId="{8826F04D-1219-4F78-88B9-5759FBD9BBCB}">
      <dgm:prSet phldrT="[Text]" custT="1"/>
      <dgm:spPr/>
      <dgm:t>
        <a:bodyPr/>
        <a:lstStyle/>
        <a:p>
          <a:r>
            <a:rPr lang="de-DE" sz="2400" dirty="0"/>
            <a:t>Walnussöl</a:t>
          </a:r>
        </a:p>
      </dgm:t>
    </dgm:pt>
    <dgm:pt modelId="{53A2A235-8556-43DE-99F7-C3AEC9BF1E69}" type="parTrans" cxnId="{4FDCEAC6-E409-4AF3-8419-EBCE8248902C}">
      <dgm:prSet/>
      <dgm:spPr/>
      <dgm:t>
        <a:bodyPr/>
        <a:lstStyle/>
        <a:p>
          <a:endParaRPr lang="de-DE" sz="1600"/>
        </a:p>
      </dgm:t>
    </dgm:pt>
    <dgm:pt modelId="{A3B475D7-E340-45A0-A052-0A52D0392204}" type="sibTrans" cxnId="{4FDCEAC6-E409-4AF3-8419-EBCE8248902C}">
      <dgm:prSet/>
      <dgm:spPr/>
      <dgm:t>
        <a:bodyPr/>
        <a:lstStyle/>
        <a:p>
          <a:endParaRPr lang="de-DE" sz="1600"/>
        </a:p>
      </dgm:t>
    </dgm:pt>
    <dgm:pt modelId="{7EC2CCF9-7B30-4FFA-B364-CA0A7112DF20}">
      <dgm:prSet phldrT="[Text]" custT="1"/>
      <dgm:spPr/>
      <dgm:t>
        <a:bodyPr/>
        <a:lstStyle/>
        <a:p>
          <a:r>
            <a:rPr lang="de-DE" sz="2400" dirty="0"/>
            <a:t>Rapsöl</a:t>
          </a:r>
        </a:p>
      </dgm:t>
    </dgm:pt>
    <dgm:pt modelId="{A624D679-50B7-49C1-9E62-187F072FC31A}" type="parTrans" cxnId="{A88927FE-E5C5-4095-A86E-8B1B4EE8A1EA}">
      <dgm:prSet/>
      <dgm:spPr/>
      <dgm:t>
        <a:bodyPr/>
        <a:lstStyle/>
        <a:p>
          <a:endParaRPr lang="de-DE" sz="1600"/>
        </a:p>
      </dgm:t>
    </dgm:pt>
    <dgm:pt modelId="{0F374E90-6166-445B-81A0-680154317B6C}" type="sibTrans" cxnId="{A88927FE-E5C5-4095-A86E-8B1B4EE8A1EA}">
      <dgm:prSet/>
      <dgm:spPr/>
      <dgm:t>
        <a:bodyPr/>
        <a:lstStyle/>
        <a:p>
          <a:endParaRPr lang="de-DE" sz="1600"/>
        </a:p>
      </dgm:t>
    </dgm:pt>
    <dgm:pt modelId="{45E18E67-40AE-43C5-A0CF-95A837888074}">
      <dgm:prSet phldrT="[Text]" custT="1"/>
      <dgm:spPr/>
      <dgm:t>
        <a:bodyPr/>
        <a:lstStyle/>
        <a:p>
          <a:r>
            <a:rPr lang="de-DE" sz="2400" dirty="0" err="1"/>
            <a:t>Chia</a:t>
          </a:r>
          <a:r>
            <a:rPr lang="de-DE" sz="2400" dirty="0"/>
            <a:t>-Samen</a:t>
          </a:r>
        </a:p>
      </dgm:t>
    </dgm:pt>
    <dgm:pt modelId="{8487AD3A-5FB8-46B6-ACDB-7064C57A8927}" type="parTrans" cxnId="{8AACD863-1F52-40B1-8040-368BA0B8FF67}">
      <dgm:prSet/>
      <dgm:spPr/>
      <dgm:t>
        <a:bodyPr/>
        <a:lstStyle/>
        <a:p>
          <a:endParaRPr lang="de-DE" sz="1600"/>
        </a:p>
      </dgm:t>
    </dgm:pt>
    <dgm:pt modelId="{0F7BACA1-AD8A-4EE1-B0F6-6D5E9BA0946C}" type="sibTrans" cxnId="{8AACD863-1F52-40B1-8040-368BA0B8FF67}">
      <dgm:prSet/>
      <dgm:spPr/>
      <dgm:t>
        <a:bodyPr/>
        <a:lstStyle/>
        <a:p>
          <a:endParaRPr lang="de-DE" sz="1600"/>
        </a:p>
      </dgm:t>
    </dgm:pt>
    <dgm:pt modelId="{2FDD7901-6280-41A8-966D-95BBA3D58D65}" type="pres">
      <dgm:prSet presAssocID="{BE21825C-2022-4C3A-9850-B937B9B493DA}" presName="Name0" presStyleCnt="0">
        <dgm:presLayoutVars>
          <dgm:dir/>
          <dgm:animLvl val="lvl"/>
          <dgm:resizeHandles val="exact"/>
        </dgm:presLayoutVars>
      </dgm:prSet>
      <dgm:spPr/>
      <dgm:t>
        <a:bodyPr/>
        <a:lstStyle/>
        <a:p>
          <a:endParaRPr lang="de-DE"/>
        </a:p>
      </dgm:t>
    </dgm:pt>
    <dgm:pt modelId="{642A354A-3B14-49BA-90C2-6FAD2BDA96D1}" type="pres">
      <dgm:prSet presAssocID="{313B0711-0EA3-49E4-8E9D-6C9E8634C422}" presName="composite" presStyleCnt="0"/>
      <dgm:spPr/>
    </dgm:pt>
    <dgm:pt modelId="{BD61900D-EBC7-4FD4-86A4-110F7F95E6FF}" type="pres">
      <dgm:prSet presAssocID="{313B0711-0EA3-49E4-8E9D-6C9E8634C422}" presName="parTx" presStyleLbl="alignNode1" presStyleIdx="0" presStyleCnt="3">
        <dgm:presLayoutVars>
          <dgm:chMax val="0"/>
          <dgm:chPref val="0"/>
          <dgm:bulletEnabled val="1"/>
        </dgm:presLayoutVars>
      </dgm:prSet>
      <dgm:spPr/>
      <dgm:t>
        <a:bodyPr/>
        <a:lstStyle/>
        <a:p>
          <a:endParaRPr lang="de-DE"/>
        </a:p>
      </dgm:t>
    </dgm:pt>
    <dgm:pt modelId="{8C2CE389-1AF9-42C3-9D83-1BA458ADB04E}" type="pres">
      <dgm:prSet presAssocID="{313B0711-0EA3-49E4-8E9D-6C9E8634C422}" presName="desTx" presStyleLbl="alignAccFollowNode1" presStyleIdx="0" presStyleCnt="3">
        <dgm:presLayoutVars>
          <dgm:bulletEnabled val="1"/>
        </dgm:presLayoutVars>
      </dgm:prSet>
      <dgm:spPr/>
      <dgm:t>
        <a:bodyPr/>
        <a:lstStyle/>
        <a:p>
          <a:endParaRPr lang="de-DE"/>
        </a:p>
      </dgm:t>
    </dgm:pt>
    <dgm:pt modelId="{96EBC063-FBA9-403F-996E-DEF23F26D603}" type="pres">
      <dgm:prSet presAssocID="{0769E4C0-D9E6-45A7-967B-7D9ADA7E9699}" presName="space" presStyleCnt="0"/>
      <dgm:spPr/>
    </dgm:pt>
    <dgm:pt modelId="{9EE623D9-9C19-407D-B019-3776D4595E9F}" type="pres">
      <dgm:prSet presAssocID="{36CA5B4E-2400-4A8A-8DA3-A07B1FB33032}" presName="composite" presStyleCnt="0"/>
      <dgm:spPr/>
    </dgm:pt>
    <dgm:pt modelId="{D8C72EFE-9D40-4E32-8161-2EA10A598328}" type="pres">
      <dgm:prSet presAssocID="{36CA5B4E-2400-4A8A-8DA3-A07B1FB33032}" presName="parTx" presStyleLbl="alignNode1" presStyleIdx="1" presStyleCnt="3">
        <dgm:presLayoutVars>
          <dgm:chMax val="0"/>
          <dgm:chPref val="0"/>
          <dgm:bulletEnabled val="1"/>
        </dgm:presLayoutVars>
      </dgm:prSet>
      <dgm:spPr/>
      <dgm:t>
        <a:bodyPr/>
        <a:lstStyle/>
        <a:p>
          <a:endParaRPr lang="de-DE"/>
        </a:p>
      </dgm:t>
    </dgm:pt>
    <dgm:pt modelId="{2AB5CC8A-FBF1-4622-813D-74B677123651}" type="pres">
      <dgm:prSet presAssocID="{36CA5B4E-2400-4A8A-8DA3-A07B1FB33032}" presName="desTx" presStyleLbl="alignAccFollowNode1" presStyleIdx="1" presStyleCnt="3">
        <dgm:presLayoutVars>
          <dgm:bulletEnabled val="1"/>
        </dgm:presLayoutVars>
      </dgm:prSet>
      <dgm:spPr/>
      <dgm:t>
        <a:bodyPr/>
        <a:lstStyle/>
        <a:p>
          <a:endParaRPr lang="de-DE"/>
        </a:p>
      </dgm:t>
    </dgm:pt>
    <dgm:pt modelId="{B985D393-2447-486A-BDEC-B31EF08D5E3B}" type="pres">
      <dgm:prSet presAssocID="{984B66B0-5120-4A40-957A-492F3AA85264}" presName="space" presStyleCnt="0"/>
      <dgm:spPr/>
    </dgm:pt>
    <dgm:pt modelId="{A747FB17-2E30-409B-A3CC-586F0C0DF9EB}" type="pres">
      <dgm:prSet presAssocID="{367CFFD5-1891-4950-992A-62A34693CD6E}" presName="composite" presStyleCnt="0"/>
      <dgm:spPr/>
    </dgm:pt>
    <dgm:pt modelId="{6245105E-DDCF-4FFB-BBE4-9218563E6424}" type="pres">
      <dgm:prSet presAssocID="{367CFFD5-1891-4950-992A-62A34693CD6E}" presName="parTx" presStyleLbl="alignNode1" presStyleIdx="2" presStyleCnt="3">
        <dgm:presLayoutVars>
          <dgm:chMax val="0"/>
          <dgm:chPref val="0"/>
          <dgm:bulletEnabled val="1"/>
        </dgm:presLayoutVars>
      </dgm:prSet>
      <dgm:spPr/>
      <dgm:t>
        <a:bodyPr/>
        <a:lstStyle/>
        <a:p>
          <a:endParaRPr lang="de-DE"/>
        </a:p>
      </dgm:t>
    </dgm:pt>
    <dgm:pt modelId="{AB89AFCC-0581-4A4D-8A59-FF5EF99E3DFB}" type="pres">
      <dgm:prSet presAssocID="{367CFFD5-1891-4950-992A-62A34693CD6E}" presName="desTx" presStyleLbl="alignAccFollowNode1" presStyleIdx="2" presStyleCnt="3">
        <dgm:presLayoutVars>
          <dgm:bulletEnabled val="1"/>
        </dgm:presLayoutVars>
      </dgm:prSet>
      <dgm:spPr/>
      <dgm:t>
        <a:bodyPr/>
        <a:lstStyle/>
        <a:p>
          <a:endParaRPr lang="de-DE"/>
        </a:p>
      </dgm:t>
    </dgm:pt>
  </dgm:ptLst>
  <dgm:cxnLst>
    <dgm:cxn modelId="{00CFE21C-F86D-45F9-AB1D-7067C28C62B1}" srcId="{BE21825C-2022-4C3A-9850-B937B9B493DA}" destId="{367CFFD5-1891-4950-992A-62A34693CD6E}" srcOrd="2" destOrd="0" parTransId="{BF3AE8E2-882E-462E-B3F8-EC92A02E5352}" sibTransId="{F04036F8-EDE1-4429-90C0-BCCE7BF59734}"/>
    <dgm:cxn modelId="{9F1AF9E8-BC8E-4B64-B26F-7FB06B172ABB}" srcId="{313B0711-0EA3-49E4-8E9D-6C9E8634C422}" destId="{2FB97B8D-54D1-4699-8E71-A017A1BB4933}" srcOrd="2" destOrd="0" parTransId="{97C26BE3-1680-467C-AC5F-94E1016D6AAB}" sibTransId="{70BA9B01-61EE-4EE1-9428-6580CDC7D020}"/>
    <dgm:cxn modelId="{B68341F8-5C1E-413D-8849-6A7E5487056E}" type="presOf" srcId="{6DB89744-C7AB-41EE-8C1E-48643FAFF5C8}" destId="{2AB5CC8A-FBF1-4622-813D-74B677123651}" srcOrd="0" destOrd="3" presId="urn:microsoft.com/office/officeart/2005/8/layout/hList1"/>
    <dgm:cxn modelId="{A8CB4F1D-6E85-4E6A-9AF7-C6A7D72FA975}" type="presOf" srcId="{AF026ACF-39DE-46DB-A716-AA7E501711C1}" destId="{8C2CE389-1AF9-42C3-9D83-1BA458ADB04E}" srcOrd="0" destOrd="1" presId="urn:microsoft.com/office/officeart/2005/8/layout/hList1"/>
    <dgm:cxn modelId="{84CFBE20-5415-4A4C-9AD6-CBC33F0CD682}" type="presOf" srcId="{3C7ECDD1-8010-4424-8137-5AFBAE9C9FD7}" destId="{2AB5CC8A-FBF1-4622-813D-74B677123651}" srcOrd="0" destOrd="2" presId="urn:microsoft.com/office/officeart/2005/8/layout/hList1"/>
    <dgm:cxn modelId="{B70CB687-26BD-4FD2-80C1-419D73DE20D3}" type="presOf" srcId="{DD6FB1C7-4E24-45A5-8D32-9CDBC2F6AEF8}" destId="{8C2CE389-1AF9-42C3-9D83-1BA458ADB04E}" srcOrd="0" destOrd="4" presId="urn:microsoft.com/office/officeart/2005/8/layout/hList1"/>
    <dgm:cxn modelId="{9F8B35EB-0224-4018-B075-2BEA6805B98C}" srcId="{BE21825C-2022-4C3A-9850-B937B9B493DA}" destId="{313B0711-0EA3-49E4-8E9D-6C9E8634C422}" srcOrd="0" destOrd="0" parTransId="{FCECC752-86F8-4872-894A-6AFB92CAC548}" sibTransId="{0769E4C0-D9E6-45A7-967B-7D9ADA7E9699}"/>
    <dgm:cxn modelId="{8AACD863-1F52-40B1-8040-368BA0B8FF67}" srcId="{367CFFD5-1891-4950-992A-62A34693CD6E}" destId="{45E18E67-40AE-43C5-A0CF-95A837888074}" srcOrd="4" destOrd="0" parTransId="{8487AD3A-5FB8-46B6-ACDB-7064C57A8927}" sibTransId="{0F7BACA1-AD8A-4EE1-B0F6-6D5E9BA0946C}"/>
    <dgm:cxn modelId="{A88927FE-E5C5-4095-A86E-8B1B4EE8A1EA}" srcId="{367CFFD5-1891-4950-992A-62A34693CD6E}" destId="{7EC2CCF9-7B30-4FFA-B364-CA0A7112DF20}" srcOrd="3" destOrd="0" parTransId="{A624D679-50B7-49C1-9E62-187F072FC31A}" sibTransId="{0F374E90-6166-445B-81A0-680154317B6C}"/>
    <dgm:cxn modelId="{59A377B8-D996-4ED6-9B05-D0C47D632547}" type="presOf" srcId="{367CFFD5-1891-4950-992A-62A34693CD6E}" destId="{6245105E-DDCF-4FFB-BBE4-9218563E6424}" srcOrd="0" destOrd="0" presId="urn:microsoft.com/office/officeart/2005/8/layout/hList1"/>
    <dgm:cxn modelId="{1F48E0E5-6171-4A88-AA29-E2C9458AF34E}" type="presOf" srcId="{A9F092F7-D3DD-4321-9BD6-1166209B6130}" destId="{8C2CE389-1AF9-42C3-9D83-1BA458ADB04E}" srcOrd="0" destOrd="6" presId="urn:microsoft.com/office/officeart/2005/8/layout/hList1"/>
    <dgm:cxn modelId="{4CD473B6-EFD5-4EAE-8079-0908264BA73B}" srcId="{313B0711-0EA3-49E4-8E9D-6C9E8634C422}" destId="{F1BF3E1C-EA8C-4F28-ACAC-7C00E156F963}" srcOrd="5" destOrd="0" parTransId="{90FAF1B0-B0D1-4E7D-AD13-460CF85116FA}" sibTransId="{1F2555E8-1483-4A26-9C93-E703014ECC55}"/>
    <dgm:cxn modelId="{169792B6-29A0-4949-A70A-A6582262220E}" type="presOf" srcId="{7EC2CCF9-7B30-4FFA-B364-CA0A7112DF20}" destId="{AB89AFCC-0581-4A4D-8A59-FF5EF99E3DFB}" srcOrd="0" destOrd="3" presId="urn:microsoft.com/office/officeart/2005/8/layout/hList1"/>
    <dgm:cxn modelId="{4FDCEAC6-E409-4AF3-8419-EBCE8248902C}" srcId="{367CFFD5-1891-4950-992A-62A34693CD6E}" destId="{8826F04D-1219-4F78-88B9-5759FBD9BBCB}" srcOrd="2" destOrd="0" parTransId="{53A2A235-8556-43DE-99F7-C3AEC9BF1E69}" sibTransId="{A3B475D7-E340-45A0-A052-0A52D0392204}"/>
    <dgm:cxn modelId="{FE533DF3-2B63-46E3-B5B0-7D860414B41B}" type="presOf" srcId="{8826F04D-1219-4F78-88B9-5759FBD9BBCB}" destId="{AB89AFCC-0581-4A4D-8A59-FF5EF99E3DFB}" srcOrd="0" destOrd="2" presId="urn:microsoft.com/office/officeart/2005/8/layout/hList1"/>
    <dgm:cxn modelId="{6C19CC28-2E5B-43F9-8CF2-8ADFA95611A4}" type="presOf" srcId="{45E18E67-40AE-43C5-A0CF-95A837888074}" destId="{AB89AFCC-0581-4A4D-8A59-FF5EF99E3DFB}" srcOrd="0" destOrd="4" presId="urn:microsoft.com/office/officeart/2005/8/layout/hList1"/>
    <dgm:cxn modelId="{42018B5A-486E-4A87-A070-6B102777233E}" srcId="{313B0711-0EA3-49E4-8E9D-6C9E8634C422}" destId="{2FCC4144-03EF-4693-ADD1-3045F033789B}" srcOrd="3" destOrd="0" parTransId="{A40E4936-4B3D-449A-B5F2-A67C309285C0}" sibTransId="{11FC66F5-5A9C-4981-8979-56293A1D453C}"/>
    <dgm:cxn modelId="{04F193D0-BFC1-4A5E-94BE-215DD46AF9AF}" type="presOf" srcId="{E446FF4A-5EF6-40AF-9C05-87D95009C1A0}" destId="{2AB5CC8A-FBF1-4622-813D-74B677123651}" srcOrd="0" destOrd="0" presId="urn:microsoft.com/office/officeart/2005/8/layout/hList1"/>
    <dgm:cxn modelId="{2FEA71C0-A7FF-4BD1-A558-0B4342595EDB}" srcId="{313B0711-0EA3-49E4-8E9D-6C9E8634C422}" destId="{DD6FB1C7-4E24-45A5-8D32-9CDBC2F6AEF8}" srcOrd="4" destOrd="0" parTransId="{4647A122-250E-469E-AD0B-28EC970588CF}" sibTransId="{0083E15C-B7D7-44BD-AABA-4719009184B5}"/>
    <dgm:cxn modelId="{171ED756-39D4-4B74-AA86-32B41F36E20C}" type="presOf" srcId="{BE21825C-2022-4C3A-9850-B937B9B493DA}" destId="{2FDD7901-6280-41A8-966D-95BBA3D58D65}" srcOrd="0" destOrd="0" presId="urn:microsoft.com/office/officeart/2005/8/layout/hList1"/>
    <dgm:cxn modelId="{01C062E4-9316-4DBA-BB2E-842C0C63B168}" srcId="{313B0711-0EA3-49E4-8E9D-6C9E8634C422}" destId="{AF026ACF-39DE-46DB-A716-AA7E501711C1}" srcOrd="1" destOrd="0" parTransId="{450367C2-3D2C-41CB-A666-7B5D1361F876}" sibTransId="{DCC9506A-94C1-4800-813E-A412AF58F3CB}"/>
    <dgm:cxn modelId="{174F5897-1752-4AF0-8E5C-6201F6A15BC0}" type="presOf" srcId="{25FB2961-62AB-4AA5-96D9-177702964D4B}" destId="{AB89AFCC-0581-4A4D-8A59-FF5EF99E3DFB}" srcOrd="0" destOrd="0" presId="urn:microsoft.com/office/officeart/2005/8/layout/hList1"/>
    <dgm:cxn modelId="{FE6832B0-14A7-45BE-ABE6-9B0CF8A52570}" srcId="{BE21825C-2022-4C3A-9850-B937B9B493DA}" destId="{36CA5B4E-2400-4A8A-8DA3-A07B1FB33032}" srcOrd="1" destOrd="0" parTransId="{BAFD0BBC-BAA8-4063-99C3-A1778E2E3EE7}" sibTransId="{984B66B0-5120-4A40-957A-492F3AA85264}"/>
    <dgm:cxn modelId="{252EA029-DC51-4870-B654-BF2650DB7A95}" srcId="{367CFFD5-1891-4950-992A-62A34693CD6E}" destId="{0100C988-5728-4D82-8C22-7BF242E2E3E9}" srcOrd="1" destOrd="0" parTransId="{3155DED0-D997-4BFE-B90A-D6F4DCD76D3B}" sibTransId="{1A78B92E-554B-4B88-8F0A-479873E6AF29}"/>
    <dgm:cxn modelId="{F95ABBE3-EF0C-4DAA-952B-16832FD7FE6C}" srcId="{36CA5B4E-2400-4A8A-8DA3-A07B1FB33032}" destId="{6DB89744-C7AB-41EE-8C1E-48643FAFF5C8}" srcOrd="3" destOrd="0" parTransId="{B212921F-F24D-4C79-B4E8-D12D028BC005}" sibTransId="{A52C5D1B-2E08-4730-B19C-65C39E9580BB}"/>
    <dgm:cxn modelId="{DD6254DF-2C9D-4136-B1B7-2D0B6849F452}" type="presOf" srcId="{6CE58FE4-DE61-44FC-8D5A-3F8B9FEF0A16}" destId="{8C2CE389-1AF9-42C3-9D83-1BA458ADB04E}" srcOrd="0" destOrd="0" presId="urn:microsoft.com/office/officeart/2005/8/layout/hList1"/>
    <dgm:cxn modelId="{A13A130F-C7AE-46AF-A147-BB71ADFCD2EF}" type="presOf" srcId="{0100C988-5728-4D82-8C22-7BF242E2E3E9}" destId="{AB89AFCC-0581-4A4D-8A59-FF5EF99E3DFB}" srcOrd="0" destOrd="1" presId="urn:microsoft.com/office/officeart/2005/8/layout/hList1"/>
    <dgm:cxn modelId="{8BC5F3BD-F546-4F74-89E0-53D30136B1BC}" srcId="{313B0711-0EA3-49E4-8E9D-6C9E8634C422}" destId="{6CE58FE4-DE61-44FC-8D5A-3F8B9FEF0A16}" srcOrd="0" destOrd="0" parTransId="{2F6398E6-2A0A-4EC5-BAFC-4A291665CBDE}" sibTransId="{375B5A30-D262-42EC-B8FD-CE2EBE0C3C26}"/>
    <dgm:cxn modelId="{BD0D3037-A989-4928-8FAD-FF1431845E74}" srcId="{36CA5B4E-2400-4A8A-8DA3-A07B1FB33032}" destId="{3C7ECDD1-8010-4424-8137-5AFBAE9C9FD7}" srcOrd="2" destOrd="0" parTransId="{F2518D1F-8F0C-4E6B-898F-A0981C028163}" sibTransId="{EB18334B-9737-4FFE-8AAD-59B1F3FEF9BA}"/>
    <dgm:cxn modelId="{F0C96812-859C-4508-8971-0782308518D2}" type="presOf" srcId="{1DF8A0A0-0C72-42A1-ABDE-2453CFA0DC7C}" destId="{2AB5CC8A-FBF1-4622-813D-74B677123651}" srcOrd="0" destOrd="1" presId="urn:microsoft.com/office/officeart/2005/8/layout/hList1"/>
    <dgm:cxn modelId="{7A7F0199-CADA-4EED-87CA-E9708C96B55C}" type="presOf" srcId="{F1BF3E1C-EA8C-4F28-ACAC-7C00E156F963}" destId="{8C2CE389-1AF9-42C3-9D83-1BA458ADB04E}" srcOrd="0" destOrd="5" presId="urn:microsoft.com/office/officeart/2005/8/layout/hList1"/>
    <dgm:cxn modelId="{D8E6970D-85D0-4B0E-A3CD-48B515DA5346}" srcId="{36CA5B4E-2400-4A8A-8DA3-A07B1FB33032}" destId="{1DF8A0A0-0C72-42A1-ABDE-2453CFA0DC7C}" srcOrd="1" destOrd="0" parTransId="{7D44F04E-49C5-4739-BC31-0DE870577E07}" sibTransId="{6FE005C7-621C-4FFD-A3CF-C95111B0D122}"/>
    <dgm:cxn modelId="{3E9E9367-8701-4A01-8188-A149469F6E99}" type="presOf" srcId="{36CA5B4E-2400-4A8A-8DA3-A07B1FB33032}" destId="{D8C72EFE-9D40-4E32-8161-2EA10A598328}" srcOrd="0" destOrd="0" presId="urn:microsoft.com/office/officeart/2005/8/layout/hList1"/>
    <dgm:cxn modelId="{C2686B51-7FA1-452B-B73C-B3F8232A0611}" type="presOf" srcId="{313B0711-0EA3-49E4-8E9D-6C9E8634C422}" destId="{BD61900D-EBC7-4FD4-86A4-110F7F95E6FF}" srcOrd="0" destOrd="0" presId="urn:microsoft.com/office/officeart/2005/8/layout/hList1"/>
    <dgm:cxn modelId="{D941645A-6BF6-4F7A-8414-06A355226C83}" type="presOf" srcId="{2FB97B8D-54D1-4699-8E71-A017A1BB4933}" destId="{8C2CE389-1AF9-42C3-9D83-1BA458ADB04E}" srcOrd="0" destOrd="2" presId="urn:microsoft.com/office/officeart/2005/8/layout/hList1"/>
    <dgm:cxn modelId="{DF6B5A2E-77AA-4218-9F33-6504BB8D2182}" type="presOf" srcId="{2FCC4144-03EF-4693-ADD1-3045F033789B}" destId="{8C2CE389-1AF9-42C3-9D83-1BA458ADB04E}" srcOrd="0" destOrd="3" presId="urn:microsoft.com/office/officeart/2005/8/layout/hList1"/>
    <dgm:cxn modelId="{2DF3ABE8-46F8-4A9B-B051-928BB59F2977}" srcId="{313B0711-0EA3-49E4-8E9D-6C9E8634C422}" destId="{A9F092F7-D3DD-4321-9BD6-1166209B6130}" srcOrd="6" destOrd="0" parTransId="{DC76A0C5-77BD-4B8F-931F-72B70468EDE9}" sibTransId="{8715F0F0-A8C2-45FF-ABA1-E77E568E53BF}"/>
    <dgm:cxn modelId="{A68DDFE9-D436-4CAD-AF08-E535FD6A24A3}" srcId="{36CA5B4E-2400-4A8A-8DA3-A07B1FB33032}" destId="{E446FF4A-5EF6-40AF-9C05-87D95009C1A0}" srcOrd="0" destOrd="0" parTransId="{D25B68FF-17A1-4718-A72F-AC2A6AD2B320}" sibTransId="{40656237-2DE8-4864-BBDE-F7827D45BCF9}"/>
    <dgm:cxn modelId="{10C7F242-29D9-4A6E-8959-92E57F65A4A7}" srcId="{367CFFD5-1891-4950-992A-62A34693CD6E}" destId="{25FB2961-62AB-4AA5-96D9-177702964D4B}" srcOrd="0" destOrd="0" parTransId="{A024BA68-66C9-41A9-A1C5-70037C4C5499}" sibTransId="{6ECC5C64-AF72-4F39-9B02-B92201800235}"/>
    <dgm:cxn modelId="{39787C05-DCE0-4C04-9B5A-7F337517D3BA}" type="presParOf" srcId="{2FDD7901-6280-41A8-966D-95BBA3D58D65}" destId="{642A354A-3B14-49BA-90C2-6FAD2BDA96D1}" srcOrd="0" destOrd="0" presId="urn:microsoft.com/office/officeart/2005/8/layout/hList1"/>
    <dgm:cxn modelId="{D96FC6A1-F9DE-4ACC-8A29-5521476DB277}" type="presParOf" srcId="{642A354A-3B14-49BA-90C2-6FAD2BDA96D1}" destId="{BD61900D-EBC7-4FD4-86A4-110F7F95E6FF}" srcOrd="0" destOrd="0" presId="urn:microsoft.com/office/officeart/2005/8/layout/hList1"/>
    <dgm:cxn modelId="{B76604E4-CEBF-4B81-8981-5B20CC6100DB}" type="presParOf" srcId="{642A354A-3B14-49BA-90C2-6FAD2BDA96D1}" destId="{8C2CE389-1AF9-42C3-9D83-1BA458ADB04E}" srcOrd="1" destOrd="0" presId="urn:microsoft.com/office/officeart/2005/8/layout/hList1"/>
    <dgm:cxn modelId="{C204C66E-D786-468A-BA2A-62F657C5E4D4}" type="presParOf" srcId="{2FDD7901-6280-41A8-966D-95BBA3D58D65}" destId="{96EBC063-FBA9-403F-996E-DEF23F26D603}" srcOrd="1" destOrd="0" presId="urn:microsoft.com/office/officeart/2005/8/layout/hList1"/>
    <dgm:cxn modelId="{151220E8-C945-446E-B4F9-8CB4F956515B}" type="presParOf" srcId="{2FDD7901-6280-41A8-966D-95BBA3D58D65}" destId="{9EE623D9-9C19-407D-B019-3776D4595E9F}" srcOrd="2" destOrd="0" presId="urn:microsoft.com/office/officeart/2005/8/layout/hList1"/>
    <dgm:cxn modelId="{2635549E-0542-46F0-8B0A-CFD374CE5A23}" type="presParOf" srcId="{9EE623D9-9C19-407D-B019-3776D4595E9F}" destId="{D8C72EFE-9D40-4E32-8161-2EA10A598328}" srcOrd="0" destOrd="0" presId="urn:microsoft.com/office/officeart/2005/8/layout/hList1"/>
    <dgm:cxn modelId="{2EFB76E8-5BAA-4CC3-8DB5-52F22C091F01}" type="presParOf" srcId="{9EE623D9-9C19-407D-B019-3776D4595E9F}" destId="{2AB5CC8A-FBF1-4622-813D-74B677123651}" srcOrd="1" destOrd="0" presId="urn:microsoft.com/office/officeart/2005/8/layout/hList1"/>
    <dgm:cxn modelId="{E212D713-A50F-438B-AAF2-91428D3323A4}" type="presParOf" srcId="{2FDD7901-6280-41A8-966D-95BBA3D58D65}" destId="{B985D393-2447-486A-BDEC-B31EF08D5E3B}" srcOrd="3" destOrd="0" presId="urn:microsoft.com/office/officeart/2005/8/layout/hList1"/>
    <dgm:cxn modelId="{431A072D-9D5A-4E87-9F97-85155C5E2517}" type="presParOf" srcId="{2FDD7901-6280-41A8-966D-95BBA3D58D65}" destId="{A747FB17-2E30-409B-A3CC-586F0C0DF9EB}" srcOrd="4" destOrd="0" presId="urn:microsoft.com/office/officeart/2005/8/layout/hList1"/>
    <dgm:cxn modelId="{B5DE1A80-5DD4-4111-ACCA-92CBC1D41E52}" type="presParOf" srcId="{A747FB17-2E30-409B-A3CC-586F0C0DF9EB}" destId="{6245105E-DDCF-4FFB-BBE4-9218563E6424}" srcOrd="0" destOrd="0" presId="urn:microsoft.com/office/officeart/2005/8/layout/hList1"/>
    <dgm:cxn modelId="{3BABE4BB-4588-46A2-BCD7-E0F73F17F874}" type="presParOf" srcId="{A747FB17-2E30-409B-A3CC-586F0C0DF9EB}" destId="{AB89AFCC-0581-4A4D-8A59-FF5EF99E3DF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3FA4-5237-49F3-9D63-87B2279E3378}">
      <dsp:nvSpPr>
        <dsp:cNvPr id="0" name=""/>
        <dsp:cNvSpPr/>
      </dsp:nvSpPr>
      <dsp:spPr>
        <a:xfrm>
          <a:off x="1334492" y="1569"/>
          <a:ext cx="2502172" cy="15013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b="1" kern="1200" dirty="0"/>
            <a:t>Alltägliche Verrichtungen</a:t>
          </a:r>
          <a:r>
            <a:rPr lang="de-DE" sz="2300" kern="1200" dirty="0"/>
            <a:t> werden mühsam</a:t>
          </a:r>
        </a:p>
      </dsp:txBody>
      <dsp:txXfrm>
        <a:off x="1334492" y="1569"/>
        <a:ext cx="2502172" cy="1501303"/>
      </dsp:txXfrm>
    </dsp:sp>
    <dsp:sp modelId="{21EDF45F-4198-4BF1-B27D-192AA32BE778}">
      <dsp:nvSpPr>
        <dsp:cNvPr id="0" name=""/>
        <dsp:cNvSpPr/>
      </dsp:nvSpPr>
      <dsp:spPr>
        <a:xfrm>
          <a:off x="4086882" y="1569"/>
          <a:ext cx="2502172" cy="15013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b="1" kern="1200" dirty="0"/>
            <a:t>Öffnen einer Flasche </a:t>
          </a:r>
          <a:r>
            <a:rPr lang="de-DE" sz="2300" kern="1200" dirty="0"/>
            <a:t>nicht mehr möglich</a:t>
          </a:r>
        </a:p>
      </dsp:txBody>
      <dsp:txXfrm>
        <a:off x="4086882" y="1569"/>
        <a:ext cx="2502172" cy="1501303"/>
      </dsp:txXfrm>
    </dsp:sp>
    <dsp:sp modelId="{B7BA9A66-F4D3-4D77-838A-D81BC38AAA59}">
      <dsp:nvSpPr>
        <dsp:cNvPr id="0" name=""/>
        <dsp:cNvSpPr/>
      </dsp:nvSpPr>
      <dsp:spPr>
        <a:xfrm>
          <a:off x="6839272" y="1569"/>
          <a:ext cx="2502172" cy="15013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a:t>Probleme beim </a:t>
          </a:r>
          <a:r>
            <a:rPr lang="de-DE" sz="2300" b="1" kern="1200" dirty="0"/>
            <a:t>Anziehen</a:t>
          </a:r>
        </a:p>
      </dsp:txBody>
      <dsp:txXfrm>
        <a:off x="6839272" y="1569"/>
        <a:ext cx="2502172" cy="1501303"/>
      </dsp:txXfrm>
    </dsp:sp>
    <dsp:sp modelId="{6166F966-47DF-463A-A55C-6B3A90842A58}">
      <dsp:nvSpPr>
        <dsp:cNvPr id="0" name=""/>
        <dsp:cNvSpPr/>
      </dsp:nvSpPr>
      <dsp:spPr>
        <a:xfrm>
          <a:off x="1334492" y="1753090"/>
          <a:ext cx="2502172" cy="15013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a:t>Häufiges </a:t>
          </a:r>
          <a:r>
            <a:rPr lang="de-DE" sz="2300" b="1" kern="1200" dirty="0"/>
            <a:t>Stolpern</a:t>
          </a:r>
        </a:p>
      </dsp:txBody>
      <dsp:txXfrm>
        <a:off x="1334492" y="1753090"/>
        <a:ext cx="2502172" cy="1501303"/>
      </dsp:txXfrm>
    </dsp:sp>
    <dsp:sp modelId="{5A333CC4-9D63-436A-897C-4A8EFA65313C}">
      <dsp:nvSpPr>
        <dsp:cNvPr id="0" name=""/>
        <dsp:cNvSpPr/>
      </dsp:nvSpPr>
      <dsp:spPr>
        <a:xfrm>
          <a:off x="4086882" y="1753090"/>
          <a:ext cx="2502172" cy="15013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a:t>Häufige </a:t>
          </a:r>
          <a:r>
            <a:rPr lang="de-DE" sz="2300" b="1" kern="1200" dirty="0"/>
            <a:t>Stürze</a:t>
          </a:r>
        </a:p>
      </dsp:txBody>
      <dsp:txXfrm>
        <a:off x="4086882" y="1753090"/>
        <a:ext cx="2502172" cy="1501303"/>
      </dsp:txXfrm>
    </dsp:sp>
    <dsp:sp modelId="{12548BFD-3D0D-4A3E-B630-2DB0DEA7A518}">
      <dsp:nvSpPr>
        <dsp:cNvPr id="0" name=""/>
        <dsp:cNvSpPr/>
      </dsp:nvSpPr>
      <dsp:spPr>
        <a:xfrm>
          <a:off x="6839272" y="1753090"/>
          <a:ext cx="2502172" cy="15013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b="1" kern="1200" dirty="0"/>
            <a:t>Geländer, Griffe </a:t>
          </a:r>
          <a:r>
            <a:rPr lang="de-DE" sz="2300" kern="1200" dirty="0"/>
            <a:t>sind notwendig, um sich „zu hangeln“</a:t>
          </a:r>
        </a:p>
      </dsp:txBody>
      <dsp:txXfrm>
        <a:off x="6839272" y="1753090"/>
        <a:ext cx="2502172" cy="1501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1900D-EBC7-4FD4-86A4-110F7F95E6FF}">
      <dsp:nvSpPr>
        <dsp:cNvPr id="0" name=""/>
        <dsp:cNvSpPr/>
      </dsp:nvSpPr>
      <dsp:spPr>
        <a:xfrm>
          <a:off x="2667" y="267776"/>
          <a:ext cx="2600688" cy="104027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de-DE" sz="2400" b="1" kern="1200" dirty="0"/>
            <a:t>Fisch</a:t>
          </a:r>
          <a:endParaRPr lang="de-DE" sz="2400" kern="1200" dirty="0"/>
        </a:p>
      </dsp:txBody>
      <dsp:txXfrm>
        <a:off x="2667" y="267776"/>
        <a:ext cx="2600688" cy="1040275"/>
      </dsp:txXfrm>
    </dsp:sp>
    <dsp:sp modelId="{8C2CE389-1AF9-42C3-9D83-1BA458ADB04E}">
      <dsp:nvSpPr>
        <dsp:cNvPr id="0" name=""/>
        <dsp:cNvSpPr/>
      </dsp:nvSpPr>
      <dsp:spPr>
        <a:xfrm>
          <a:off x="2667" y="1308052"/>
          <a:ext cx="2600688" cy="303322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Hering</a:t>
          </a:r>
        </a:p>
        <a:p>
          <a:pPr marL="228600" lvl="1" indent="-228600" algn="l" defTabSz="1066800">
            <a:lnSpc>
              <a:spcPct val="90000"/>
            </a:lnSpc>
            <a:spcBef>
              <a:spcPct val="0"/>
            </a:spcBef>
            <a:spcAft>
              <a:spcPct val="15000"/>
            </a:spcAft>
            <a:buChar char="••"/>
          </a:pPr>
          <a:r>
            <a:rPr lang="de-DE" sz="2400" kern="1200" dirty="0"/>
            <a:t>Makrele</a:t>
          </a:r>
        </a:p>
        <a:p>
          <a:pPr marL="228600" lvl="1" indent="-228600" algn="l" defTabSz="1066800">
            <a:lnSpc>
              <a:spcPct val="90000"/>
            </a:lnSpc>
            <a:spcBef>
              <a:spcPct val="0"/>
            </a:spcBef>
            <a:spcAft>
              <a:spcPct val="15000"/>
            </a:spcAft>
            <a:buChar char="••"/>
          </a:pPr>
          <a:r>
            <a:rPr lang="de-DE" sz="2400" kern="1200" dirty="0"/>
            <a:t>Lachs</a:t>
          </a:r>
        </a:p>
        <a:p>
          <a:pPr marL="228600" lvl="1" indent="-228600" algn="l" defTabSz="1066800">
            <a:lnSpc>
              <a:spcPct val="90000"/>
            </a:lnSpc>
            <a:spcBef>
              <a:spcPct val="0"/>
            </a:spcBef>
            <a:spcAft>
              <a:spcPct val="15000"/>
            </a:spcAft>
            <a:buChar char="••"/>
          </a:pPr>
          <a:r>
            <a:rPr lang="de-DE" sz="2400" kern="1200" dirty="0"/>
            <a:t>Sardellen</a:t>
          </a:r>
        </a:p>
        <a:p>
          <a:pPr marL="228600" lvl="1" indent="-228600" algn="l" defTabSz="1066800">
            <a:lnSpc>
              <a:spcPct val="90000"/>
            </a:lnSpc>
            <a:spcBef>
              <a:spcPct val="0"/>
            </a:spcBef>
            <a:spcAft>
              <a:spcPct val="15000"/>
            </a:spcAft>
            <a:buChar char="••"/>
          </a:pPr>
          <a:r>
            <a:rPr lang="de-DE" sz="2400" kern="1200" dirty="0"/>
            <a:t>Thunfisch</a:t>
          </a:r>
        </a:p>
        <a:p>
          <a:pPr marL="228600" lvl="1" indent="-228600" algn="l" defTabSz="1066800">
            <a:lnSpc>
              <a:spcPct val="90000"/>
            </a:lnSpc>
            <a:spcBef>
              <a:spcPct val="0"/>
            </a:spcBef>
            <a:spcAft>
              <a:spcPct val="15000"/>
            </a:spcAft>
            <a:buChar char="••"/>
          </a:pPr>
          <a:r>
            <a:rPr lang="de-DE" sz="2400" kern="1200" dirty="0"/>
            <a:t>Forelle</a:t>
          </a:r>
        </a:p>
        <a:p>
          <a:pPr marL="228600" lvl="1" indent="-228600" algn="l" defTabSz="1066800">
            <a:lnSpc>
              <a:spcPct val="90000"/>
            </a:lnSpc>
            <a:spcBef>
              <a:spcPct val="0"/>
            </a:spcBef>
            <a:spcAft>
              <a:spcPct val="15000"/>
            </a:spcAft>
            <a:buChar char="••"/>
          </a:pPr>
          <a:r>
            <a:rPr lang="de-DE" sz="2400" kern="1200" dirty="0"/>
            <a:t>Sardinen</a:t>
          </a:r>
        </a:p>
      </dsp:txBody>
      <dsp:txXfrm>
        <a:off x="2667" y="1308052"/>
        <a:ext cx="2600688" cy="3033224"/>
      </dsp:txXfrm>
    </dsp:sp>
    <dsp:sp modelId="{D8C72EFE-9D40-4E32-8161-2EA10A598328}">
      <dsp:nvSpPr>
        <dsp:cNvPr id="0" name=""/>
        <dsp:cNvSpPr/>
      </dsp:nvSpPr>
      <dsp:spPr>
        <a:xfrm>
          <a:off x="2967452" y="267776"/>
          <a:ext cx="2600688" cy="1040275"/>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de-DE" sz="2400" b="1" kern="1200" dirty="0"/>
            <a:t>Gemüse</a:t>
          </a:r>
          <a:endParaRPr lang="de-DE" sz="2400" kern="1200" dirty="0"/>
        </a:p>
      </dsp:txBody>
      <dsp:txXfrm>
        <a:off x="2967452" y="267776"/>
        <a:ext cx="2600688" cy="1040275"/>
      </dsp:txXfrm>
    </dsp:sp>
    <dsp:sp modelId="{2AB5CC8A-FBF1-4622-813D-74B677123651}">
      <dsp:nvSpPr>
        <dsp:cNvPr id="0" name=""/>
        <dsp:cNvSpPr/>
      </dsp:nvSpPr>
      <dsp:spPr>
        <a:xfrm>
          <a:off x="2967452" y="1308052"/>
          <a:ext cx="2600688" cy="3033224"/>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Rosenkohl</a:t>
          </a:r>
        </a:p>
        <a:p>
          <a:pPr marL="228600" lvl="1" indent="-228600" algn="l" defTabSz="1066800">
            <a:lnSpc>
              <a:spcPct val="90000"/>
            </a:lnSpc>
            <a:spcBef>
              <a:spcPct val="0"/>
            </a:spcBef>
            <a:spcAft>
              <a:spcPct val="15000"/>
            </a:spcAft>
            <a:buChar char="••"/>
          </a:pPr>
          <a:r>
            <a:rPr lang="de-DE" sz="2400" kern="1200" dirty="0"/>
            <a:t>Spinat</a:t>
          </a:r>
        </a:p>
        <a:p>
          <a:pPr marL="228600" lvl="1" indent="-228600" algn="l" defTabSz="1066800">
            <a:lnSpc>
              <a:spcPct val="90000"/>
            </a:lnSpc>
            <a:spcBef>
              <a:spcPct val="0"/>
            </a:spcBef>
            <a:spcAft>
              <a:spcPct val="15000"/>
            </a:spcAft>
            <a:buChar char="••"/>
          </a:pPr>
          <a:r>
            <a:rPr lang="de-DE" sz="2400" kern="1200" dirty="0"/>
            <a:t>Grünkohl</a:t>
          </a:r>
        </a:p>
        <a:p>
          <a:pPr marL="228600" lvl="1" indent="-228600" algn="l" defTabSz="1066800">
            <a:lnSpc>
              <a:spcPct val="90000"/>
            </a:lnSpc>
            <a:spcBef>
              <a:spcPct val="0"/>
            </a:spcBef>
            <a:spcAft>
              <a:spcPct val="15000"/>
            </a:spcAft>
            <a:buChar char="••"/>
          </a:pPr>
          <a:r>
            <a:rPr lang="de-DE" sz="2400" kern="1200" dirty="0"/>
            <a:t>Bohnen</a:t>
          </a:r>
        </a:p>
      </dsp:txBody>
      <dsp:txXfrm>
        <a:off x="2967452" y="1308052"/>
        <a:ext cx="2600688" cy="3033224"/>
      </dsp:txXfrm>
    </dsp:sp>
    <dsp:sp modelId="{6245105E-DDCF-4FFB-BBE4-9218563E6424}">
      <dsp:nvSpPr>
        <dsp:cNvPr id="0" name=""/>
        <dsp:cNvSpPr/>
      </dsp:nvSpPr>
      <dsp:spPr>
        <a:xfrm>
          <a:off x="5932237" y="267776"/>
          <a:ext cx="2600688" cy="1040275"/>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de-DE" sz="2400" b="1" kern="1200" dirty="0"/>
            <a:t>Öle</a:t>
          </a:r>
        </a:p>
      </dsp:txBody>
      <dsp:txXfrm>
        <a:off x="5932237" y="267776"/>
        <a:ext cx="2600688" cy="1040275"/>
      </dsp:txXfrm>
    </dsp:sp>
    <dsp:sp modelId="{AB89AFCC-0581-4A4D-8A59-FF5EF99E3DFB}">
      <dsp:nvSpPr>
        <dsp:cNvPr id="0" name=""/>
        <dsp:cNvSpPr/>
      </dsp:nvSpPr>
      <dsp:spPr>
        <a:xfrm>
          <a:off x="5932237" y="1308052"/>
          <a:ext cx="2600688" cy="3033224"/>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Leinöl</a:t>
          </a:r>
        </a:p>
        <a:p>
          <a:pPr marL="228600" lvl="1" indent="-228600" algn="l" defTabSz="1066800">
            <a:lnSpc>
              <a:spcPct val="90000"/>
            </a:lnSpc>
            <a:spcBef>
              <a:spcPct val="0"/>
            </a:spcBef>
            <a:spcAft>
              <a:spcPct val="15000"/>
            </a:spcAft>
            <a:buChar char="••"/>
          </a:pPr>
          <a:r>
            <a:rPr lang="de-DE" sz="2400" kern="1200" dirty="0"/>
            <a:t>Hanföl</a:t>
          </a:r>
        </a:p>
        <a:p>
          <a:pPr marL="228600" lvl="1" indent="-228600" algn="l" defTabSz="1066800">
            <a:lnSpc>
              <a:spcPct val="90000"/>
            </a:lnSpc>
            <a:spcBef>
              <a:spcPct val="0"/>
            </a:spcBef>
            <a:spcAft>
              <a:spcPct val="15000"/>
            </a:spcAft>
            <a:buChar char="••"/>
          </a:pPr>
          <a:r>
            <a:rPr lang="de-DE" sz="2400" kern="1200" dirty="0"/>
            <a:t>Walnussöl</a:t>
          </a:r>
        </a:p>
        <a:p>
          <a:pPr marL="228600" lvl="1" indent="-228600" algn="l" defTabSz="1066800">
            <a:lnSpc>
              <a:spcPct val="90000"/>
            </a:lnSpc>
            <a:spcBef>
              <a:spcPct val="0"/>
            </a:spcBef>
            <a:spcAft>
              <a:spcPct val="15000"/>
            </a:spcAft>
            <a:buChar char="••"/>
          </a:pPr>
          <a:r>
            <a:rPr lang="de-DE" sz="2400" kern="1200" dirty="0"/>
            <a:t>Rapsöl</a:t>
          </a:r>
        </a:p>
        <a:p>
          <a:pPr marL="228600" lvl="1" indent="-228600" algn="l" defTabSz="1066800">
            <a:lnSpc>
              <a:spcPct val="90000"/>
            </a:lnSpc>
            <a:spcBef>
              <a:spcPct val="0"/>
            </a:spcBef>
            <a:spcAft>
              <a:spcPct val="15000"/>
            </a:spcAft>
            <a:buChar char="••"/>
          </a:pPr>
          <a:r>
            <a:rPr lang="de-DE" sz="2400" kern="1200" dirty="0" err="1"/>
            <a:t>Chia</a:t>
          </a:r>
          <a:r>
            <a:rPr lang="de-DE" sz="2400" kern="1200" dirty="0"/>
            <a:t>-Samen</a:t>
          </a:r>
        </a:p>
      </dsp:txBody>
      <dsp:txXfrm>
        <a:off x="5932237" y="1308052"/>
        <a:ext cx="2600688"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2CA84-7822-420F-A7EE-CAE388025118}" type="datetimeFigureOut">
              <a:rPr lang="de-DE" smtClean="0"/>
              <a:t>24.09.2021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D49BC-769D-4EE9-BF6F-B2FED02D4A46}" type="slidenum">
              <a:rPr lang="de-DE" smtClean="0"/>
              <a:t>‹Nr.›</a:t>
            </a:fld>
            <a:endParaRPr lang="de-DE"/>
          </a:p>
        </p:txBody>
      </p:sp>
    </p:spTree>
    <p:extLst>
      <p:ext uri="{BB962C8B-B14F-4D97-AF65-F5344CB8AC3E}">
        <p14:creationId xmlns:p14="http://schemas.microsoft.com/office/powerpoint/2010/main" val="198872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1D49BC-769D-4EE9-BF6F-B2FED02D4A46}" type="slidenum">
              <a:rPr lang="de-DE" smtClean="0"/>
              <a:t>1</a:t>
            </a:fld>
            <a:endParaRPr lang="de-DE"/>
          </a:p>
        </p:txBody>
      </p:sp>
    </p:spTree>
    <p:extLst>
      <p:ext uri="{BB962C8B-B14F-4D97-AF65-F5344CB8AC3E}">
        <p14:creationId xmlns:p14="http://schemas.microsoft.com/office/powerpoint/2010/main" val="390827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 oxidativer Stress und </a:t>
            </a:r>
            <a:r>
              <a:rPr lang="de-DE" dirty="0" err="1"/>
              <a:t>inflammatorische</a:t>
            </a:r>
            <a:r>
              <a:rPr lang="de-DE" dirty="0"/>
              <a:t> Mechanismen in der Pathophysiologie von </a:t>
            </a:r>
            <a:r>
              <a:rPr lang="de-DE" dirty="0" err="1"/>
              <a:t>Sarkopenie</a:t>
            </a:r>
            <a:r>
              <a:rPr lang="de-DE" dirty="0"/>
              <a:t> und </a:t>
            </a:r>
            <a:r>
              <a:rPr lang="de-DE" dirty="0" err="1"/>
              <a:t>Frailty</a:t>
            </a:r>
            <a:r>
              <a:rPr lang="de-DE" dirty="0"/>
              <a:t> eine wichtige Rolle spielen, spricht der bekannte entzündungshemmende Effekt von Omega-3-Fettsäuren für den Verzehr von Nahrungsmitteln mit einem hohen Gehalt dieser Fettsäuren. </a:t>
            </a:r>
          </a:p>
          <a:p>
            <a:endParaRPr lang="de-DE" dirty="0"/>
          </a:p>
        </p:txBody>
      </p:sp>
    </p:spTree>
    <p:extLst>
      <p:ext uri="{BB962C8B-B14F-4D97-AF65-F5344CB8AC3E}">
        <p14:creationId xmlns:p14="http://schemas.microsoft.com/office/powerpoint/2010/main" val="179939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r>
            <a:br>
              <a:rPr lang="de-DE" dirty="0"/>
            </a:br>
            <a:endParaRPr lang="de-DE" dirty="0"/>
          </a:p>
          <a:p>
            <a:endParaRPr lang="de-DE" dirty="0"/>
          </a:p>
        </p:txBody>
      </p:sp>
      <p:sp>
        <p:nvSpPr>
          <p:cNvPr id="4" name="Foliennummernplatzhalter 3"/>
          <p:cNvSpPr>
            <a:spLocks noGrp="1"/>
          </p:cNvSpPr>
          <p:nvPr>
            <p:ph type="sldNum" sz="quarter" idx="5"/>
          </p:nvPr>
        </p:nvSpPr>
        <p:spPr/>
        <p:txBody>
          <a:bodyPr/>
          <a:lstStyle/>
          <a:p>
            <a:fld id="{041D49BC-769D-4EE9-BF6F-B2FED02D4A46}" type="slidenum">
              <a:rPr lang="de-DE" smtClean="0"/>
              <a:t>2</a:t>
            </a:fld>
            <a:endParaRPr lang="de-DE"/>
          </a:p>
        </p:txBody>
      </p:sp>
    </p:spTree>
    <p:extLst>
      <p:ext uri="{BB962C8B-B14F-4D97-AF65-F5344CB8AC3E}">
        <p14:creationId xmlns:p14="http://schemas.microsoft.com/office/powerpoint/2010/main" val="14712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Sarkopenie, also der altersassoziierte, übermäßige Abbau von Muskelmasse, Muskelkraft und -funktion, hat seit 2016 mit M62.50 einen eigenen ICD-10-GM-Code (Internationale statistische Klassifikation der Krankheiten und verwandter Gesundheitsprobleme, 10. Revision, German </a:t>
            </a:r>
            <a:r>
              <a:rPr lang="de-DE" dirty="0" err="1"/>
              <a:t>Modification</a:t>
            </a:r>
            <a:r>
              <a:rPr lang="de-DE" dirty="0"/>
              <a:t>). </a:t>
            </a:r>
          </a:p>
          <a:p>
            <a:endParaRPr lang="de-DE" dirty="0"/>
          </a:p>
          <a:p>
            <a:r>
              <a:rPr lang="de-DE" dirty="0"/>
              <a:t>dass das Kriterium Muskelmasse allein nicht aussagekräftig genug ist. Denn es gibt ältere Menschen, die zwar wenig Muskelmasse haben, aber deren Funktionalität noch sehr gut ist. Der neue ICD-Code berücksichtigt beide Kriterien – geringe Muskelmasse und reduzierte Funktionalität-, ist also viel spezifischer“, so </a:t>
            </a:r>
            <a:r>
              <a:rPr lang="de-DE" dirty="0" err="1"/>
              <a:t>Drey</a:t>
            </a:r>
            <a:r>
              <a:rPr lang="de-DE" dirty="0"/>
              <a:t>.</a:t>
            </a:r>
          </a:p>
          <a:p>
            <a:endParaRPr lang="de-DE" dirty="0"/>
          </a:p>
          <a:p>
            <a:r>
              <a:rPr lang="de-DE" dirty="0"/>
              <a:t>Der Verlust von Muskelmasse sowie die Abnahme der Muskelkraft und der körperlichen Ausdauer sind kennzeichnend für Sarkopenie.</a:t>
            </a:r>
          </a:p>
          <a:p>
            <a:endParaRPr lang="de-DE" dirty="0"/>
          </a:p>
          <a:p>
            <a:r>
              <a:rPr lang="de-DE" dirty="0"/>
              <a:t>Sarkopenie = altersbedingter Muskel- und Funktionsabbau</a:t>
            </a:r>
          </a:p>
          <a:p>
            <a:endParaRPr lang="de-DE" dirty="0"/>
          </a:p>
          <a:p>
            <a:r>
              <a:rPr lang="de-DE" i="1" dirty="0"/>
              <a:t>Sarkopenie ist gekennzeichnet durch einen generalisierten Verlust von Muskelfunktion, -kraft und -masse und ist in Deutschland seit 2018 im ICD-10-GM (M62.50) </a:t>
            </a:r>
            <a:r>
              <a:rPr lang="de-DE" i="1" dirty="0" err="1"/>
              <a:t>kodierbar</a:t>
            </a:r>
            <a:endParaRPr lang="de-DE" i="1" dirty="0"/>
          </a:p>
          <a:p>
            <a:endParaRPr lang="de-DE" i="1" dirty="0"/>
          </a:p>
          <a:p>
            <a:r>
              <a:rPr lang="de-DE" dirty="0"/>
              <a:t>Nach heutiger Einschätzung handelt es sich bei der Sarkopenie um einen primären, im Gegensatz zur Kachexie nicht krankheitsbedingten Alterungsprozess. Allerdings kann seine Ausprägung durch verschiedene Faktoren verstärkt werden, wie Komorbidität, körperliche Inaktivität bzw. Immobilität sowie Fehl- oder Mangelernährung.</a:t>
            </a:r>
          </a:p>
          <a:p>
            <a:endParaRPr lang="de-DE" dirty="0"/>
          </a:p>
          <a:p>
            <a:r>
              <a:rPr lang="de-DE" sz="1200" kern="1200" dirty="0">
                <a:solidFill>
                  <a:schemeClr val="tx1"/>
                </a:solidFill>
                <a:effectLst/>
                <a:latin typeface="+mn-lt"/>
                <a:ea typeface="+mn-ea"/>
                <a:cs typeface="+mn-cs"/>
              </a:rPr>
              <a:t>Mit zunehmendem Alter verliert der Körper sowohl an Muskelmasse als auch an Muskelkraft. Das Tückische dabei: Der</a:t>
            </a:r>
            <a:r>
              <a:rPr lang="de-DE" dirty="0"/>
              <a:t/>
            </a:r>
            <a:br>
              <a:rPr lang="de-DE" dirty="0"/>
            </a:br>
            <a:r>
              <a:rPr lang="de-DE" sz="1200" kern="1200" dirty="0">
                <a:solidFill>
                  <a:schemeClr val="tx1"/>
                </a:solidFill>
                <a:effectLst/>
                <a:latin typeface="+mn-lt"/>
                <a:ea typeface="+mn-ea"/>
                <a:cs typeface="+mn-cs"/>
              </a:rPr>
              <a:t>schleichende Verlust der Muskelkraft wird oft spät bemerkt. Bestimmte Handlungsabläufe und Aktivitäten können zunehmend nicht mehr durchgeführt werden. Die Abnahme von Muskelmasse kann weitreichende Folgen haben, wird aber leider oft zu spät diagnostiziert.</a:t>
            </a:r>
            <a:endParaRPr lang="de-DE" dirty="0"/>
          </a:p>
        </p:txBody>
      </p:sp>
      <p:sp>
        <p:nvSpPr>
          <p:cNvPr id="4" name="Foliennummernplatzhalter 3"/>
          <p:cNvSpPr>
            <a:spLocks noGrp="1"/>
          </p:cNvSpPr>
          <p:nvPr>
            <p:ph type="sldNum" sz="quarter" idx="5"/>
          </p:nvPr>
        </p:nvSpPr>
        <p:spPr/>
        <p:txBody>
          <a:bodyPr/>
          <a:lstStyle/>
          <a:p>
            <a:fld id="{041D49BC-769D-4EE9-BF6F-B2FED02D4A46}" type="slidenum">
              <a:rPr lang="de-DE" smtClean="0"/>
              <a:t>3</a:t>
            </a:fld>
            <a:endParaRPr lang="de-DE"/>
          </a:p>
        </p:txBody>
      </p:sp>
    </p:spTree>
    <p:extLst>
      <p:ext uri="{BB962C8B-B14F-4D97-AF65-F5344CB8AC3E}">
        <p14:creationId xmlns:p14="http://schemas.microsoft.com/office/powerpoint/2010/main" val="361824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Gehen fällt schwer, jede Treppe wird zur Herausforderung. Sarkopenie führt dazu, dass viele alltägliche Verrichtungen mühsam werden. Das Öffnen einer Flasche oder eines Obstglases wird bei Sarkopenie ebenso zum Problem wie das Anziehen oder Einkaufen. Ein Indiz für die Erkrankung sind auch häufige Stürze oder die Notwendigkeit, sich an Geländern und Griffen entlang zu hangeln. Der Muskelschwund führt dazu, dass sich Betroffene immer weniger zutrauen und häufig Angst davor entwickeln, das Haus zu verlassen. Grundsätzlich lässt einfach die Kraft in allen Bereichen nach.</a:t>
            </a:r>
          </a:p>
        </p:txBody>
      </p:sp>
      <p:sp>
        <p:nvSpPr>
          <p:cNvPr id="4" name="Foliennummernplatzhalter 3"/>
          <p:cNvSpPr>
            <a:spLocks noGrp="1"/>
          </p:cNvSpPr>
          <p:nvPr>
            <p:ph type="sldNum" sz="quarter" idx="5"/>
          </p:nvPr>
        </p:nvSpPr>
        <p:spPr/>
        <p:txBody>
          <a:bodyPr/>
          <a:lstStyle/>
          <a:p>
            <a:fld id="{041D49BC-769D-4EE9-BF6F-B2FED02D4A46}" type="slidenum">
              <a:rPr lang="de-DE" smtClean="0"/>
              <a:t>4</a:t>
            </a:fld>
            <a:endParaRPr lang="de-DE"/>
          </a:p>
        </p:txBody>
      </p:sp>
    </p:spTree>
    <p:extLst>
      <p:ext uri="{BB962C8B-B14F-4D97-AF65-F5344CB8AC3E}">
        <p14:creationId xmlns:p14="http://schemas.microsoft.com/office/powerpoint/2010/main" val="177195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Körperzusammensetzung verändert sich: Der Körperfettanteil steigt, Körperwassergehalt, als auch Knochen-, Muskel- und Organmasse nehmen ab, was unterschiedliche Folgen mit sich bringt. Insbesondere die Reduzierung der Muskelmasse führt dazu, dass der Grund- und Leistungsumsatz sinkt und somit auch der Energiebedarf. Zugleich bleiben die empfohlenen Mengen an Vitaminen und Mineralstoffen nahezu völlig gleich oder sind sogar erhöht (z. B. Vitamin D oder Calcium). Dies erfordert bei der Zubereitung der Speisen eine besonders sorgfältige Auswahl an nährstoffreichen Lebensmitteln.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t>Muskelmasse im Alter</a:t>
            </a:r>
            <a:r>
              <a:rPr lang="de-DE" dirty="0"/>
              <a:t>: Bedeutung der Muskelmasse im Alter: Verbessert Kohlenhydrat-, Fett- und Proteinstoffwechsel; steigert Energiebedarf; steigert Appetit und aufgenommene Nahrungsmenge, verbessert Mobilität; reduziert Risiko für Knochenfraktur</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sz="1200" b="0" i="0" u="none" strike="noStrike" kern="1200" baseline="0" dirty="0">
                <a:solidFill>
                  <a:schemeClr val="tx1"/>
                </a:solidFill>
                <a:latin typeface="+mn-lt"/>
                <a:ea typeface="+mn-ea"/>
                <a:cs typeface="+mn-cs"/>
              </a:rPr>
              <a:t>Ein fortschreitender Verlust an Muskelmasse und Muskelkraft kann Ausdauerfähigkeit, Mobilität, Beweglichkeit</a:t>
            </a:r>
          </a:p>
          <a:p>
            <a:r>
              <a:rPr lang="de-DE" sz="1200" b="0" i="0" u="none" strike="noStrike" kern="1200" baseline="0" dirty="0">
                <a:solidFill>
                  <a:schemeClr val="tx1"/>
                </a:solidFill>
                <a:latin typeface="+mn-lt"/>
                <a:ea typeface="+mn-ea"/>
                <a:cs typeface="+mn-cs"/>
              </a:rPr>
              <a:t>und Gleichgewicht ungünstig beeinflussen, das Sturzrisiko erhöhen und den Knochenabbau im Alter fördern.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effectLst/>
              </a:rPr>
              <a:t>Es wird angenommen, dass </a:t>
            </a:r>
            <a:r>
              <a:rPr lang="de-DE" dirty="0" err="1">
                <a:effectLst/>
              </a:rPr>
              <a:t>Sarkopenie</a:t>
            </a:r>
            <a:r>
              <a:rPr lang="de-DE" dirty="0">
                <a:effectLst/>
              </a:rPr>
              <a:t> auf einer Vielzahl sich überschneidender Veränderungen beruht, darunter Insulinresistenz, Veränderung der hormonellen Funktion, chronische Krankheiten, Entzündungen, Ernährungsdefizite und geringe körperliche Aktivität. Infolgedessen wird die Muskulatur von Fett und Bindegewebe durchsetzt. Größe und Anzahl der Muskelfasern verringert sich.</a:t>
            </a:r>
          </a:p>
          <a:p>
            <a:endParaRPr lang="de-DE" dirty="0"/>
          </a:p>
        </p:txBody>
      </p:sp>
      <p:sp>
        <p:nvSpPr>
          <p:cNvPr id="4" name="Foliennummernplatzhalter 3"/>
          <p:cNvSpPr>
            <a:spLocks noGrp="1"/>
          </p:cNvSpPr>
          <p:nvPr>
            <p:ph type="sldNum" sz="quarter" idx="10"/>
          </p:nvPr>
        </p:nvSpPr>
        <p:spPr/>
        <p:txBody>
          <a:bodyPr/>
          <a:lstStyle/>
          <a:p>
            <a:fld id="{041D49BC-769D-4EE9-BF6F-B2FED02D4A46}" type="slidenum">
              <a:rPr lang="de-DE" smtClean="0"/>
              <a:t>7</a:t>
            </a:fld>
            <a:endParaRPr lang="de-DE"/>
          </a:p>
        </p:txBody>
      </p:sp>
    </p:spTree>
    <p:extLst>
      <p:ext uri="{BB962C8B-B14F-4D97-AF65-F5344CB8AC3E}">
        <p14:creationId xmlns:p14="http://schemas.microsoft.com/office/powerpoint/2010/main" val="211095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a:t>Eine ausreichende Proteinaufnahme im Alter ist von zentraler Bedeutung für die Prävention der </a:t>
            </a:r>
            <a:r>
              <a:rPr lang="de-DE" b="1" dirty="0" err="1"/>
              <a:t>Sarkopenie</a:t>
            </a:r>
            <a:r>
              <a:rPr lang="de-DE" dirty="0"/>
              <a:t>, denn Proteine sind die </a:t>
            </a:r>
            <a:r>
              <a:rPr lang="de-DE" b="1" dirty="0"/>
              <a:t>Bausteine unserer Muskulatur</a:t>
            </a:r>
            <a:r>
              <a:rPr lang="de-DE" dirty="0"/>
              <a:t>. </a:t>
            </a:r>
          </a:p>
          <a:p>
            <a:pPr marL="171450" indent="-171450">
              <a:buFontTx/>
              <a:buChar char="-"/>
            </a:pPr>
            <a:endParaRPr lang="de-DE" dirty="0"/>
          </a:p>
          <a:p>
            <a:pPr marL="171450" indent="-171450">
              <a:buFontTx/>
              <a:buChar char="-"/>
            </a:pPr>
            <a:r>
              <a:rPr lang="de-DE" dirty="0"/>
              <a:t>Proteine setzen sich aus einzelnen Aminosäuren zusammen, ihre wichtigste Funktion ist der Aufbau von Körpergewebe</a:t>
            </a:r>
          </a:p>
          <a:p>
            <a:pPr marL="0" indent="0">
              <a:buFontTx/>
              <a:buNone/>
            </a:pPr>
            <a:endParaRPr lang="de-DE" dirty="0"/>
          </a:p>
          <a:p>
            <a:pPr marL="171450" indent="-171450">
              <a:buFontTx/>
              <a:buChar char="-"/>
            </a:pPr>
            <a:r>
              <a:rPr lang="de-DE" dirty="0"/>
              <a:t>proteinhaltige Lebensmittel die Bausteine, die unser Körper benötigt, um Zellen zu erhalten und aufzubauen. Tatsächlich bestehen wir zu vielen Teilen aus Protein, darunter z. B. Haare, Muskeln und Fingernägel. </a:t>
            </a:r>
          </a:p>
          <a:p>
            <a:pPr marL="171450" indent="-171450">
              <a:buFontTx/>
              <a:buChar char="-"/>
            </a:pPr>
            <a:endParaRPr lang="de-DE" dirty="0"/>
          </a:p>
          <a:p>
            <a:pPr marL="171450" indent="-171450">
              <a:buFontTx/>
              <a:buChar char="-"/>
            </a:pPr>
            <a:r>
              <a:rPr lang="de-DE" dirty="0"/>
              <a:t>Eine Unterversorgung mit Protein führt zu führt.</a:t>
            </a:r>
            <a:r>
              <a:rPr lang="de-DE" b="1" dirty="0"/>
              <a:t> Verlusten an Muskelmasse, was eine abnehmende Stabilität und in Kombination mit abnehmenden Bewegungsmöglichkeiten zu einer zunehmenden Immobilisation </a:t>
            </a:r>
            <a:endParaRPr lang="de-DE" dirty="0"/>
          </a:p>
          <a:p>
            <a:pPr marL="0" indent="0">
              <a:buFontTx/>
              <a:buNone/>
            </a:pPr>
            <a:endParaRPr lang="de-DE" dirty="0"/>
          </a:p>
          <a:p>
            <a:pPr marL="171450" indent="-171450">
              <a:buFontTx/>
              <a:buChar char="-"/>
            </a:pPr>
            <a:r>
              <a:rPr lang="de-DE" dirty="0"/>
              <a:t>für unseren Hormonhaushalt, das Immunsystem und verschiedene Stoffwechselprozesse sind Proteine wichtig. </a:t>
            </a:r>
          </a:p>
          <a:p>
            <a:pPr marL="171450" indent="-171450">
              <a:buFontTx/>
              <a:buChar char="-"/>
            </a:pPr>
            <a:endParaRPr lang="de-DE" dirty="0"/>
          </a:p>
          <a:p>
            <a:pPr marL="171450" indent="-171450">
              <a:buFontTx/>
              <a:buChar char="-"/>
            </a:pPr>
            <a:r>
              <a:rPr lang="de-DE" dirty="0"/>
              <a:t>So sind beispielsweise Hormone, Antikörper oder auch das Hämoglobin in den roten Blutkörperchen, das Sauerstoff transportiert, Proteine. </a:t>
            </a:r>
          </a:p>
          <a:p>
            <a:pPr marL="0" indent="0">
              <a:buFontTx/>
              <a:buNone/>
            </a:pPr>
            <a:endParaRPr lang="de-DE" dirty="0"/>
          </a:p>
          <a:p>
            <a:pPr marL="171450" indent="-171450">
              <a:buFontTx/>
              <a:buChar char="-"/>
            </a:pPr>
            <a:r>
              <a:rPr lang="de-DE" dirty="0"/>
              <a:t>Einige Aminosäuren kann unser Körper selbst herstellen, allerdings nicht alle. Daher müssen wir acht Aminosäuren mit der Nahrung aufnehmen. Diese sogenannten essentiellen Aminosäuren kommen in pflanzlichen Lebensmitteln vor und können dem Körper durch eine ausgewogene vegane Ernährung mit Leichtigkeit geliefert werden </a:t>
            </a:r>
          </a:p>
          <a:p>
            <a:pPr marL="171450" indent="-171450">
              <a:buFontTx/>
              <a:buChar char="-"/>
            </a:pPr>
            <a:endParaRPr lang="de-DE" dirty="0"/>
          </a:p>
          <a:p>
            <a:pPr marL="171450" indent="-171450">
              <a:buFontTx/>
              <a:buChar char="-"/>
            </a:pPr>
            <a:r>
              <a:rPr lang="de-DE" dirty="0" err="1"/>
              <a:t>PatientInnen</a:t>
            </a:r>
            <a:r>
              <a:rPr lang="de-DE" dirty="0"/>
              <a:t>, die bereits eine </a:t>
            </a:r>
            <a:r>
              <a:rPr lang="de-DE" b="1" dirty="0"/>
              <a:t>eingeschränkte Nierentätigkeit </a:t>
            </a:r>
            <a:r>
              <a:rPr lang="de-DE" dirty="0"/>
              <a:t>aufweisen, sollten hingegen die Eiweißzufuhr ggf. auf etwa 0,8 g/ kg Körpergewicht beschränken. Hier ist auf eine ausreichende Zufuhr an essenziellen Aminosäuren zu achten.</a:t>
            </a:r>
          </a:p>
          <a:p>
            <a:pPr marL="0" indent="0">
              <a:buFontTx/>
              <a:buNone/>
            </a:pPr>
            <a:endParaRPr lang="de-DE" dirty="0"/>
          </a:p>
          <a:p>
            <a:pPr marL="171450" indent="-171450">
              <a:buFontTx/>
              <a:buChar char="-"/>
            </a:pPr>
            <a:r>
              <a:rPr lang="de-DE" dirty="0"/>
              <a:t>Die Proteinzufuhr sollte bei Neigung </a:t>
            </a:r>
            <a:r>
              <a:rPr lang="de-DE" b="1" dirty="0"/>
              <a:t>zu Harnsteinen </a:t>
            </a:r>
            <a:r>
              <a:rPr lang="de-DE" dirty="0"/>
              <a:t>auf 1,0 g pro kg Körpergewicht begrenzt werden. Große Eiweißmengen können den Urin ansäuern, dessen pH-Wert senken und damit die (erneute) Steinbildung fördern. Bei Neigung zu Harnsäuresteinen sollten zudem tierische Eiweißquellen nur moderat verzehrt werden</a:t>
            </a:r>
          </a:p>
          <a:p>
            <a:pPr marL="171450" indent="-171450">
              <a:buFontTx/>
              <a:buChar char="-"/>
            </a:pPr>
            <a:r>
              <a:rPr lang="de-DE" b="1" dirty="0"/>
              <a:t>Morbus Crohn: </a:t>
            </a:r>
            <a:r>
              <a:rPr lang="de-DE" dirty="0"/>
              <a:t>Der Proteinbedarf ist bei schweren Verlaufsformen erhöht. Es werden 1,5 bis 2 g Eiweiß pro kg Körpergewicht empfohlen.</a:t>
            </a:r>
          </a:p>
        </p:txBody>
      </p:sp>
      <p:sp>
        <p:nvSpPr>
          <p:cNvPr id="4" name="Foliennummernplatzhalter 3"/>
          <p:cNvSpPr>
            <a:spLocks noGrp="1"/>
          </p:cNvSpPr>
          <p:nvPr>
            <p:ph type="sldNum" sz="quarter" idx="10"/>
          </p:nvPr>
        </p:nvSpPr>
        <p:spPr/>
        <p:txBody>
          <a:bodyPr/>
          <a:lstStyle/>
          <a:p>
            <a:fld id="{041D49BC-769D-4EE9-BF6F-B2FED02D4A46}" type="slidenum">
              <a:rPr lang="de-DE" smtClean="0"/>
              <a:t>8</a:t>
            </a:fld>
            <a:endParaRPr lang="de-DE"/>
          </a:p>
        </p:txBody>
      </p:sp>
    </p:spTree>
    <p:extLst>
      <p:ext uri="{BB962C8B-B14F-4D97-AF65-F5344CB8AC3E}">
        <p14:creationId xmlns:p14="http://schemas.microsoft.com/office/powerpoint/2010/main" val="321316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 die Skelettmuskulatur hauptsächlich aus Protein besteht und die Muskelproteinsynthese (MPS) durch</a:t>
            </a:r>
            <a:endParaRPr lang="de-DE" dirty="0">
              <a:effectLst/>
            </a:endParaRPr>
          </a:p>
          <a:p>
            <a:r>
              <a:rPr lang="de-DE" sz="1200" kern="1200" dirty="0">
                <a:solidFill>
                  <a:schemeClr val="tx1"/>
                </a:solidFill>
                <a:effectLst/>
                <a:latin typeface="+mn-lt"/>
                <a:ea typeface="+mn-ea"/>
                <a:cs typeface="+mn-cs"/>
              </a:rPr>
              <a:t>Nahrungsprotein stimuliert werden kann, ist die Rolle der Proteinzufuhr bei der Entstehung der Sarkopenie</a:t>
            </a:r>
            <a:r>
              <a:rPr lang="de-DE" dirty="0"/>
              <a:t/>
            </a:r>
            <a:br>
              <a:rPr lang="de-DE" dirty="0"/>
            </a:br>
            <a:r>
              <a:rPr lang="de-DE" sz="1200" kern="1200" dirty="0">
                <a:solidFill>
                  <a:schemeClr val="tx1"/>
                </a:solidFill>
                <a:effectLst/>
                <a:latin typeface="+mn-lt"/>
                <a:ea typeface="+mn-ea"/>
                <a:cs typeface="+mn-cs"/>
              </a:rPr>
              <a:t>von besonderem Interesse.</a:t>
            </a:r>
          </a:p>
          <a:p>
            <a:endParaRPr lang="de-DE" sz="1200" kern="1200" dirty="0">
              <a:solidFill>
                <a:schemeClr val="tx1"/>
              </a:solidFill>
              <a:effectLst/>
              <a:latin typeface="+mn-lt"/>
              <a:ea typeface="+mn-ea"/>
              <a:cs typeface="+mn-cs"/>
            </a:endParaRPr>
          </a:p>
          <a:p>
            <a:r>
              <a:rPr lang="de-DE" dirty="0"/>
              <a:t>Eine Proteinzufuhr von 1 bis 1,2g/kg/Tag wurde als Minimum zur Aufrechterhaltung der Muskelmasse bei gesunden älteren Menschen nachgewiesen und ein Bedarf von 1,2 bis 1,6 g/kg/Tag bei älteren </a:t>
            </a:r>
            <a:r>
              <a:rPr lang="de-DE" dirty="0" err="1"/>
              <a:t>Patienten</a:t>
            </a:r>
            <a:r>
              <a:rPr lang="de-DE" dirty="0"/>
              <a:t> mit chronischen Erkrankungen. Eine ausgewogene Verteilung der Proteinzufuhr während 3 Hauptmahlzeiten während des Tages ist vorteilhafter als eine große Menge einmal am Tag. </a:t>
            </a:r>
            <a:r>
              <a:rPr lang="de-DE" b="1" dirty="0"/>
              <a:t>Die empfohlene Menge pro Mahlzeit beträgt 20-30g, was dem Proteingehalt von 200ml eines oralen Nahrungsergänzungsmittels </a:t>
            </a:r>
            <a:r>
              <a:rPr lang="de-DE" dirty="0"/>
              <a:t>(ONS) entspricht (Fresubin, </a:t>
            </a:r>
            <a:r>
              <a:rPr lang="de-DE" dirty="0" err="1"/>
              <a:t>Resource</a:t>
            </a:r>
            <a:r>
              <a:rPr lang="de-DE" dirty="0"/>
              <a:t>, </a:t>
            </a:r>
            <a:r>
              <a:rPr lang="de-DE" dirty="0" err="1"/>
              <a:t>Ensure</a:t>
            </a:r>
            <a:r>
              <a:rPr lang="de-DE" dirty="0"/>
              <a:t>, usw.). Die Art und Weise, wie Proteine verabreicht werden, bleibt jedoch umstritten, wobei einige die Zufuhr von so viel Protein wie möglich bei einer Mahlzeit, sog. «pulse </a:t>
            </a:r>
            <a:r>
              <a:rPr lang="de-DE" dirty="0" err="1"/>
              <a:t>feeding</a:t>
            </a:r>
            <a:r>
              <a:rPr lang="de-DE" dirty="0"/>
              <a:t>», befürworten, um die Proteinsynthese anzuregen und die splanchnische Sequestration zu überwinden (</a:t>
            </a:r>
          </a:p>
        </p:txBody>
      </p:sp>
      <p:sp>
        <p:nvSpPr>
          <p:cNvPr id="4" name="Foliennummernplatzhalter 3"/>
          <p:cNvSpPr>
            <a:spLocks noGrp="1"/>
          </p:cNvSpPr>
          <p:nvPr>
            <p:ph type="sldNum" sz="quarter" idx="5"/>
          </p:nvPr>
        </p:nvSpPr>
        <p:spPr/>
        <p:txBody>
          <a:bodyPr/>
          <a:lstStyle/>
          <a:p>
            <a:fld id="{041D49BC-769D-4EE9-BF6F-B2FED02D4A46}" type="slidenum">
              <a:rPr lang="de-DE" smtClean="0"/>
              <a:t>9</a:t>
            </a:fld>
            <a:endParaRPr lang="de-DE"/>
          </a:p>
        </p:txBody>
      </p:sp>
    </p:spTree>
    <p:extLst>
      <p:ext uri="{BB962C8B-B14F-4D97-AF65-F5344CB8AC3E}">
        <p14:creationId xmlns:p14="http://schemas.microsoft.com/office/powerpoint/2010/main" val="400648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Entsprechend der ursprünglichen Definition beschreibt die BW diejenige Menge an Nahrungsprotein, die 100 g Körpereiweiß ersetzen kann</a:t>
            </a:r>
          </a:p>
          <a:p>
            <a:endParaRPr lang="de-DE" dirty="0"/>
          </a:p>
          <a:p>
            <a:r>
              <a:rPr lang="de-DE" dirty="0"/>
              <a:t>Die sogenannte biologische Wertigkeit gibt an, wie gut unser Körper ein Nahrungsprotein verwerten kann. Je höher der Gehalt an essentiellen Aminosäuren ist, desto höher ist die biologische Wertigkeit. [6] Viele pflanzliche Proteine enthalten im Gegensatz zum tierischen Pendant nicht alle acht essentiellen Aminosäuren in ausreichender Menge und werden daher in ihrer Wertigkeit oft als schlechter eingestuft. Es spielt jedoch keine Rolle, welche Aminosäuren ein einzelnes Lebensmittel oder eine Mahlzeit enthält – wichtig ist das Aminosäurespektrum eines ganzen Tages. Durch die Kombination verschiedener pflanzlicher Proteinquellen erreicht man leicht eine hohe biologische Wertigkeit.</a:t>
            </a:r>
          </a:p>
          <a:p>
            <a:r>
              <a:rPr lang="de-DE" dirty="0"/>
              <a:t>Das bedeutet: Wer regelmäßig Vollkorngetreide und Hülsenfrüchte kombiniert und ab und zu eine Handvoll Nüsse isst, ist bestens versorgt. </a:t>
            </a:r>
          </a:p>
          <a:p>
            <a:endParaRPr lang="de-DE" dirty="0"/>
          </a:p>
        </p:txBody>
      </p:sp>
      <p:sp>
        <p:nvSpPr>
          <p:cNvPr id="4" name="Foliennummernplatzhalter 3"/>
          <p:cNvSpPr>
            <a:spLocks noGrp="1"/>
          </p:cNvSpPr>
          <p:nvPr>
            <p:ph type="sldNum" sz="quarter" idx="5"/>
          </p:nvPr>
        </p:nvSpPr>
        <p:spPr/>
        <p:txBody>
          <a:bodyPr/>
          <a:lstStyle/>
          <a:p>
            <a:fld id="{041D49BC-769D-4EE9-BF6F-B2FED02D4A46}" type="slidenum">
              <a:rPr lang="de-DE" smtClean="0"/>
              <a:t>10</a:t>
            </a:fld>
            <a:endParaRPr lang="de-DE"/>
          </a:p>
        </p:txBody>
      </p:sp>
    </p:spTree>
    <p:extLst>
      <p:ext uri="{BB962C8B-B14F-4D97-AF65-F5344CB8AC3E}">
        <p14:creationId xmlns:p14="http://schemas.microsoft.com/office/powerpoint/2010/main" val="43627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Unter Vitamin D wird eine Gruppe von verschiedenen fettlöslichen Vitaminen zusammengefasst, die mit der Regulierung des Kalziumhaushalts und der Mineralisation der Knochen in Verbindung stehen (</a:t>
            </a:r>
            <a:r>
              <a:rPr lang="de-DE" dirty="0" err="1"/>
              <a:t>Calciferole</a:t>
            </a:r>
            <a:r>
              <a:rPr lang="de-DE" dirty="0"/>
              <a:t>). Vor allem das Vitamin D2 (</a:t>
            </a:r>
            <a:r>
              <a:rPr lang="de-DE" dirty="0" err="1"/>
              <a:t>Ergocalciferol</a:t>
            </a:r>
            <a:r>
              <a:rPr lang="de-DE" dirty="0"/>
              <a:t>) und D3 (</a:t>
            </a:r>
            <a:r>
              <a:rPr lang="de-DE" dirty="0" err="1"/>
              <a:t>Cholecalciferol</a:t>
            </a:r>
            <a:r>
              <a:rPr lang="de-DE" dirty="0"/>
              <a:t>) sind für den Menschen wichtig. Beide sind streng genommen keine Vitamine, </a:t>
            </a:r>
            <a:r>
              <a:rPr lang="de-DE" dirty="0" err="1"/>
              <a:t>sonder</a:t>
            </a:r>
            <a:r>
              <a:rPr lang="de-DE" dirty="0"/>
              <a:t> eher Vorläufer von Hormonen.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Vitamin D wird einerseits über die Nahrung zugeführt. Andererseits wird Vitamin D aus einer in der Haut vorkommenden Vorstufe (7-Dehydrocholesterol) unter Einwirkung der UV-B-Strahlen der Sonne gebildet. Die Vitamin D-Produktion ist am größten, wenn die UV-B-Strahlen direkt auf die Haut fallen. So können an einem schönen Sonnentag bis zu 20.000 IE Vitamin D entstehen (40 IE entsprechen 1 Mikrogramm (µg) Vitamin D3). Alles was sich zwischen den strahlenden Himmel und die Haut schiebt (Wolken, Schatten, Fenster, Sonnencreme, Kleidung) kann die Vitamin D-Bildung vermindern.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Vitamin D wird in mehreren </a:t>
            </a:r>
            <a:r>
              <a:rPr lang="de-DE" b="1" dirty="0"/>
              <a:t>Umwandlungsschritten in Leber und Niere </a:t>
            </a:r>
            <a:r>
              <a:rPr lang="de-DE" dirty="0"/>
              <a:t>in die biologisch aktive Form (1,25-Dihydroxyvitamin-D3 = </a:t>
            </a:r>
            <a:r>
              <a:rPr lang="de-DE" dirty="0" err="1"/>
              <a:t>Kalzitriol</a:t>
            </a:r>
            <a:r>
              <a:rPr lang="de-DE" dirty="0"/>
              <a:t>) umgewandelt. Diese Speicherform (Halbwertszeit etwa 19 Tage) hilft die großen Schwankungen der Vitamin D-Produktion bei An- beziehungsweise Abwesenheit von Sonnenlicht auszugleichen.</a:t>
            </a:r>
          </a:p>
          <a:p>
            <a:pPr marL="171450" indent="-171450">
              <a:buFont typeface="Arial" panose="020B0604020202020204" pitchFamily="34" charset="0"/>
              <a:buChar char="•"/>
            </a:pPr>
            <a:endParaRPr lang="de-DE" dirty="0"/>
          </a:p>
          <a:p>
            <a:pPr marL="171450" indent="-171450">
              <a:buFontTx/>
              <a:buChar char="-"/>
            </a:pPr>
            <a:r>
              <a:rPr lang="de-DE" dirty="0"/>
              <a:t>Die derzeitige Datenlage bestätigt, dass eine gute Vitamin-D-Versorgung bei älteren Menschen das Risiko für Stürze, Knochenbrüche, Kraftverlust, Mobilitäts- und Gleichgewichtseinbußen sowie vorzeitigen Tod senken kann.</a:t>
            </a:r>
          </a:p>
          <a:p>
            <a:pPr marL="171450" indent="-171450">
              <a:buFontTx/>
              <a:buChar char="-"/>
            </a:pPr>
            <a:endParaRPr lang="de-DE" sz="1200" b="0" i="0" u="none" strike="noStrike" kern="1200" baseline="0" dirty="0">
              <a:solidFill>
                <a:schemeClr val="tx1"/>
              </a:solidFill>
              <a:latin typeface="+mn-lt"/>
              <a:ea typeface="+mn-ea"/>
              <a:cs typeface="+mn-cs"/>
            </a:endParaRPr>
          </a:p>
          <a:p>
            <a:pPr marL="171450" indent="-171450">
              <a:buFontTx/>
              <a:buChar char="-"/>
            </a:pPr>
            <a:r>
              <a:rPr lang="de-DE" sz="1200" b="0" i="0" u="none" strike="noStrike" kern="1200" baseline="0" dirty="0">
                <a:solidFill>
                  <a:schemeClr val="tx1"/>
                </a:solidFill>
                <a:latin typeface="+mn-lt"/>
                <a:ea typeface="+mn-ea"/>
                <a:cs typeface="+mn-cs"/>
              </a:rPr>
              <a:t>Zur Resorption von Vitamin D aus dem Darm ist das Vorhandensein von Nahrungsfetten erforderlich. Deshalb können </a:t>
            </a:r>
            <a:r>
              <a:rPr lang="de-DE" sz="1200" b="1" i="0" u="none" strike="noStrike" kern="1200" baseline="0" dirty="0">
                <a:solidFill>
                  <a:schemeClr val="tx1"/>
                </a:solidFill>
                <a:latin typeface="+mn-lt"/>
                <a:ea typeface="+mn-ea"/>
                <a:cs typeface="+mn-cs"/>
              </a:rPr>
              <a:t>chronische Magen-Darm-Erkrankungen</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die mit einer Fettmalabsorption </a:t>
            </a:r>
            <a:r>
              <a:rPr lang="de-DE" sz="1200" b="0" i="0" u="none" strike="noStrike" kern="1200" baseline="0" dirty="0">
                <a:solidFill>
                  <a:schemeClr val="tx1"/>
                </a:solidFill>
                <a:latin typeface="+mn-lt"/>
                <a:ea typeface="+mn-ea"/>
                <a:cs typeface="+mn-cs"/>
              </a:rPr>
              <a:t>einhergehen, wie </a:t>
            </a:r>
            <a:r>
              <a:rPr lang="de-DE" sz="1200" b="1" i="0" u="none" strike="noStrike" kern="1200" baseline="0" dirty="0">
                <a:solidFill>
                  <a:schemeClr val="tx1"/>
                </a:solidFill>
                <a:latin typeface="+mn-lt"/>
                <a:ea typeface="+mn-ea"/>
                <a:cs typeface="+mn-cs"/>
              </a:rPr>
              <a:t>Zöliakie oder Morbus Crohn, oder auch chirurgische (Teil-)Resektionen des Darms </a:t>
            </a:r>
            <a:r>
              <a:rPr lang="de-DE" sz="1200" b="0" i="0" u="none" strike="noStrike" kern="1200" baseline="0" dirty="0">
                <a:solidFill>
                  <a:schemeClr val="tx1"/>
                </a:solidFill>
                <a:latin typeface="+mn-lt"/>
                <a:ea typeface="+mn-ea"/>
                <a:cs typeface="+mn-cs"/>
              </a:rPr>
              <a:t>zu einem Vitamin-D-Mangel führen (11). Auch bei </a:t>
            </a:r>
            <a:r>
              <a:rPr lang="de-DE" sz="1200" b="1" i="0" u="none" strike="noStrike" kern="1200" baseline="0" dirty="0">
                <a:solidFill>
                  <a:schemeClr val="tx1"/>
                </a:solidFill>
                <a:latin typeface="+mn-lt"/>
                <a:ea typeface="+mn-ea"/>
                <a:cs typeface="+mn-cs"/>
              </a:rPr>
              <a:t>Übergewichtigen</a:t>
            </a:r>
            <a:r>
              <a:rPr lang="de-DE" sz="1200" b="0" i="0" u="none" strike="noStrike" kern="1200" baseline="0" dirty="0">
                <a:solidFill>
                  <a:schemeClr val="tx1"/>
                </a:solidFill>
                <a:latin typeface="+mn-lt"/>
                <a:ea typeface="+mn-ea"/>
                <a:cs typeface="+mn-cs"/>
              </a:rPr>
              <a:t> ist das Risiko für einen Vitamin-D-Mangel erhöht, da in der Haut synthetisiertes Vitamin D in geringerem Masse als bei Normalgewichtigen in den Kreislauf freigesetzt wird (9)</a:t>
            </a:r>
            <a:endParaRPr lang="de-DE" dirty="0"/>
          </a:p>
        </p:txBody>
      </p:sp>
      <p:sp>
        <p:nvSpPr>
          <p:cNvPr id="4" name="Foliennummernplatzhalter 3"/>
          <p:cNvSpPr>
            <a:spLocks noGrp="1"/>
          </p:cNvSpPr>
          <p:nvPr>
            <p:ph type="sldNum" sz="quarter" idx="5"/>
          </p:nvPr>
        </p:nvSpPr>
        <p:spPr/>
        <p:txBody>
          <a:bodyPr/>
          <a:lstStyle/>
          <a:p>
            <a:fld id="{041D49BC-769D-4EE9-BF6F-B2FED02D4A46}" type="slidenum">
              <a:rPr lang="de-DE" smtClean="0"/>
              <a:t>12</a:t>
            </a:fld>
            <a:endParaRPr lang="de-DE"/>
          </a:p>
        </p:txBody>
      </p:sp>
    </p:spTree>
    <p:extLst>
      <p:ext uri="{BB962C8B-B14F-4D97-AF65-F5344CB8AC3E}">
        <p14:creationId xmlns:p14="http://schemas.microsoft.com/office/powerpoint/2010/main" val="784960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_Bund und L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p:nvPr>
        </p:nvSpPr>
        <p:spPr>
          <a:xfrm>
            <a:off x="774354" y="1589579"/>
            <a:ext cx="10676242" cy="1603895"/>
          </a:xfrm>
        </p:spPr>
        <p:txBody>
          <a:bodyPr anchor="b"/>
          <a:lstStyle>
            <a:lvl1pPr algn="ctr">
              <a:defRPr sz="6000" b="1">
                <a:solidFill>
                  <a:srgbClr val="00894D"/>
                </a:solidFill>
                <a:latin typeface="+mn-lt"/>
              </a:defRPr>
            </a:lvl1pPr>
          </a:lstStyle>
          <a:p>
            <a:r>
              <a:rPr lang="de-DE" dirty="0"/>
              <a:t>Mastertitelformat bearbeiten</a:t>
            </a:r>
          </a:p>
        </p:txBody>
      </p:sp>
      <p:sp>
        <p:nvSpPr>
          <p:cNvPr id="3" name="Untertitel 2">
            <a:extLst>
              <a:ext uri="{FF2B5EF4-FFF2-40B4-BE49-F238E27FC236}">
                <a16:creationId xmlns:a16="http://schemas.microsoft.com/office/drawing/2014/main" id="{3BE7D907-2B31-4436-870A-ADE15FDE4B60}"/>
              </a:ext>
            </a:extLst>
          </p:cNvPr>
          <p:cNvSpPr>
            <a:spLocks noGrp="1"/>
          </p:cNvSpPr>
          <p:nvPr>
            <p:ph type="subTitle" idx="1"/>
          </p:nvPr>
        </p:nvSpPr>
        <p:spPr>
          <a:xfrm>
            <a:off x="774354" y="3359692"/>
            <a:ext cx="10676242" cy="1655762"/>
          </a:xfrm>
        </p:spPr>
        <p:txBody>
          <a:bodyP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06" y="343648"/>
            <a:ext cx="2673855" cy="852532"/>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76143" y="296180"/>
            <a:ext cx="936915" cy="900000"/>
          </a:xfrm>
          <a:prstGeom prst="rect">
            <a:avLst/>
          </a:prstGeom>
        </p:spPr>
      </p:pic>
      <p:pic>
        <p:nvPicPr>
          <p:cNvPr id="12" name="Grafik 11">
            <a:extLst>
              <a:ext uri="{FF2B5EF4-FFF2-40B4-BE49-F238E27FC236}">
                <a16:creationId xmlns:a16="http://schemas.microsoft.com/office/drawing/2014/main" id="{AFA0859F-AD20-4287-AD20-F2CC2A441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94907" y="5408853"/>
            <a:ext cx="1016030" cy="1088604"/>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10CA62-F441-46C5-8F73-6C19925BA52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730347" y="5638909"/>
            <a:ext cx="1794008" cy="821575"/>
          </a:xfrm>
          <a:prstGeom prst="rect">
            <a:avLst/>
          </a:prstGeom>
        </p:spPr>
      </p:pic>
      <p:pic>
        <p:nvPicPr>
          <p:cNvPr id="9" name="Grafik 8"/>
          <p:cNvPicPr>
            <a:picLocks noChangeAspect="1"/>
          </p:cNvPicPr>
          <p:nvPr userDrawn="1"/>
        </p:nvPicPr>
        <p:blipFill>
          <a:blip r:embed="rId6"/>
          <a:stretch>
            <a:fillRect/>
          </a:stretch>
        </p:blipFill>
        <p:spPr>
          <a:xfrm>
            <a:off x="7477126" y="322743"/>
            <a:ext cx="3172289" cy="863660"/>
          </a:xfrm>
          <a:prstGeom prst="rect">
            <a:avLst/>
          </a:prstGeom>
        </p:spPr>
      </p:pic>
    </p:spTree>
    <p:extLst>
      <p:ext uri="{BB962C8B-B14F-4D97-AF65-F5344CB8AC3E}">
        <p14:creationId xmlns:p14="http://schemas.microsoft.com/office/powerpoint/2010/main" val="42335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_Bu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p:nvPr>
        </p:nvSpPr>
        <p:spPr>
          <a:xfrm>
            <a:off x="774354" y="1589579"/>
            <a:ext cx="10676242" cy="1603895"/>
          </a:xfrm>
        </p:spPr>
        <p:txBody>
          <a:bodyPr anchor="b"/>
          <a:lstStyle>
            <a:lvl1pPr algn="ctr">
              <a:defRPr sz="6000" b="1">
                <a:solidFill>
                  <a:srgbClr val="00894D"/>
                </a:solidFill>
                <a:latin typeface="+mn-lt"/>
              </a:defRPr>
            </a:lvl1pPr>
          </a:lstStyle>
          <a:p>
            <a:r>
              <a:rPr lang="de-DE" dirty="0"/>
              <a:t>Mastertitelformat bearbeiten</a:t>
            </a:r>
          </a:p>
        </p:txBody>
      </p:sp>
      <p:sp>
        <p:nvSpPr>
          <p:cNvPr id="3" name="Untertitel 2">
            <a:extLst>
              <a:ext uri="{FF2B5EF4-FFF2-40B4-BE49-F238E27FC236}">
                <a16:creationId xmlns:a16="http://schemas.microsoft.com/office/drawing/2014/main" id="{3BE7D907-2B31-4436-870A-ADE15FDE4B60}"/>
              </a:ext>
            </a:extLst>
          </p:cNvPr>
          <p:cNvSpPr>
            <a:spLocks noGrp="1"/>
          </p:cNvSpPr>
          <p:nvPr>
            <p:ph type="subTitle" idx="1"/>
          </p:nvPr>
        </p:nvSpPr>
        <p:spPr>
          <a:xfrm>
            <a:off x="774354" y="3359692"/>
            <a:ext cx="10676242" cy="1655762"/>
          </a:xfrm>
        </p:spPr>
        <p:txBody>
          <a:bodyP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06" y="343648"/>
            <a:ext cx="2673855" cy="852532"/>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76143" y="296180"/>
            <a:ext cx="936915" cy="900000"/>
          </a:xfrm>
          <a:prstGeom prst="rect">
            <a:avLst/>
          </a:prstGeom>
        </p:spPr>
      </p:pic>
      <p:pic>
        <p:nvPicPr>
          <p:cNvPr id="12" name="Grafik 11">
            <a:extLst>
              <a:ext uri="{FF2B5EF4-FFF2-40B4-BE49-F238E27FC236}">
                <a16:creationId xmlns:a16="http://schemas.microsoft.com/office/drawing/2014/main" id="{AFA0859F-AD20-4287-AD20-F2CC2A441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94907" y="5408853"/>
            <a:ext cx="1016030" cy="1088604"/>
          </a:xfrm>
          <a:prstGeom prst="rect">
            <a:avLst/>
          </a:prstGeom>
        </p:spPr>
      </p:pic>
    </p:spTree>
    <p:extLst>
      <p:ext uri="{BB962C8B-B14F-4D97-AF65-F5344CB8AC3E}">
        <p14:creationId xmlns:p14="http://schemas.microsoft.com/office/powerpoint/2010/main" val="5079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_L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p:nvPr>
        </p:nvSpPr>
        <p:spPr>
          <a:xfrm>
            <a:off x="774354" y="1589579"/>
            <a:ext cx="10676242" cy="1603895"/>
          </a:xfrm>
        </p:spPr>
        <p:txBody>
          <a:bodyPr anchor="b"/>
          <a:lstStyle>
            <a:lvl1pPr algn="ctr">
              <a:defRPr sz="6000" b="1">
                <a:solidFill>
                  <a:srgbClr val="00894D"/>
                </a:solidFill>
                <a:latin typeface="+mn-lt"/>
              </a:defRPr>
            </a:lvl1pPr>
          </a:lstStyle>
          <a:p>
            <a:r>
              <a:rPr lang="de-DE" dirty="0"/>
              <a:t>Mastertitelformat bearbeiten</a:t>
            </a:r>
          </a:p>
        </p:txBody>
      </p:sp>
      <p:sp>
        <p:nvSpPr>
          <p:cNvPr id="3" name="Untertitel 2">
            <a:extLst>
              <a:ext uri="{FF2B5EF4-FFF2-40B4-BE49-F238E27FC236}">
                <a16:creationId xmlns:a16="http://schemas.microsoft.com/office/drawing/2014/main" id="{3BE7D907-2B31-4436-870A-ADE15FDE4B60}"/>
              </a:ext>
            </a:extLst>
          </p:cNvPr>
          <p:cNvSpPr>
            <a:spLocks noGrp="1"/>
          </p:cNvSpPr>
          <p:nvPr>
            <p:ph type="subTitle" idx="1"/>
          </p:nvPr>
        </p:nvSpPr>
        <p:spPr>
          <a:xfrm>
            <a:off x="774354" y="3359692"/>
            <a:ext cx="10676242" cy="1655762"/>
          </a:xfrm>
        </p:spPr>
        <p:txBody>
          <a:bodyP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06" y="343648"/>
            <a:ext cx="2673855" cy="852532"/>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76143" y="296180"/>
            <a:ext cx="936915" cy="900000"/>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10CA62-F441-46C5-8F73-6C19925BA5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4906" y="5692777"/>
            <a:ext cx="1794008" cy="821575"/>
          </a:xfrm>
          <a:prstGeom prst="rect">
            <a:avLst/>
          </a:prstGeom>
        </p:spPr>
      </p:pic>
    </p:spTree>
    <p:extLst>
      <p:ext uri="{BB962C8B-B14F-4D97-AF65-F5344CB8AC3E}">
        <p14:creationId xmlns:p14="http://schemas.microsoft.com/office/powerpoint/2010/main" val="132672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Bund und Land_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hasCustomPrompt="1"/>
          </p:nvPr>
        </p:nvSpPr>
        <p:spPr>
          <a:xfrm>
            <a:off x="774354" y="1088078"/>
            <a:ext cx="10676242" cy="612000"/>
          </a:xfrm>
        </p:spPr>
        <p:txBody>
          <a:bodyPr anchor="t">
            <a:noAutofit/>
          </a:bodyPr>
          <a:lstStyle>
            <a:lvl1pPr algn="l">
              <a:defRPr sz="4000" b="1">
                <a:solidFill>
                  <a:srgbClr val="00894D"/>
                </a:solidFill>
                <a:latin typeface="+mn-lt"/>
              </a:defRPr>
            </a:lvl1pPr>
          </a:lstStyle>
          <a:p>
            <a:r>
              <a:rPr lang="de-DE" dirty="0"/>
              <a:t>Überschrift</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1" y="247952"/>
            <a:ext cx="1693641" cy="540000"/>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9988" y="216051"/>
            <a:ext cx="637101" cy="612000"/>
          </a:xfrm>
          <a:prstGeom prst="rect">
            <a:avLst/>
          </a:prstGeom>
        </p:spPr>
      </p:pic>
      <p:pic>
        <p:nvPicPr>
          <p:cNvPr id="12" name="Grafik 11">
            <a:extLst>
              <a:ext uri="{FF2B5EF4-FFF2-40B4-BE49-F238E27FC236}">
                <a16:creationId xmlns:a16="http://schemas.microsoft.com/office/drawing/2014/main" id="{AFA0859F-AD20-4287-AD20-F2CC2A441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94907" y="5901070"/>
            <a:ext cx="725331" cy="77714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10CA62-F441-46C5-8F73-6C19925BA52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53901" y="6054727"/>
            <a:ext cx="1280720" cy="586512"/>
          </a:xfrm>
          <a:prstGeom prst="rect">
            <a:avLst/>
          </a:prstGeom>
        </p:spPr>
      </p:pic>
      <p:sp>
        <p:nvSpPr>
          <p:cNvPr id="5" name="Textplatzhalter 4">
            <a:extLst>
              <a:ext uri="{FF2B5EF4-FFF2-40B4-BE49-F238E27FC236}">
                <a16:creationId xmlns:a16="http://schemas.microsoft.com/office/drawing/2014/main" id="{BB484483-F7F5-4DBF-9DEB-1418B79CEA7A}"/>
              </a:ext>
            </a:extLst>
          </p:cNvPr>
          <p:cNvSpPr>
            <a:spLocks noGrp="1"/>
          </p:cNvSpPr>
          <p:nvPr>
            <p:ph type="body" sz="quarter" idx="10" hasCustomPrompt="1"/>
          </p:nvPr>
        </p:nvSpPr>
        <p:spPr>
          <a:xfrm>
            <a:off x="774355" y="1790736"/>
            <a:ext cx="10676242" cy="360362"/>
          </a:xfrm>
        </p:spPr>
        <p:txBody>
          <a:bodyPr>
            <a:noAutofit/>
          </a:bodyPr>
          <a:lstStyle>
            <a:lvl1pPr marL="0" indent="0">
              <a:buNone/>
              <a:defRPr sz="2400" b="1"/>
            </a:lvl1pPr>
          </a:lstStyle>
          <a:p>
            <a:pPr lvl="0"/>
            <a:r>
              <a:rPr lang="de-DE" dirty="0"/>
              <a:t>mögliche Unterzeile</a:t>
            </a:r>
          </a:p>
        </p:txBody>
      </p:sp>
      <p:sp>
        <p:nvSpPr>
          <p:cNvPr id="7" name="Inhaltsplatzhalter 6">
            <a:extLst>
              <a:ext uri="{FF2B5EF4-FFF2-40B4-BE49-F238E27FC236}">
                <a16:creationId xmlns:a16="http://schemas.microsoft.com/office/drawing/2014/main" id="{71E34185-2BBA-4E97-BD25-1A0B6F7A40AD}"/>
              </a:ext>
            </a:extLst>
          </p:cNvPr>
          <p:cNvSpPr>
            <a:spLocks noGrp="1"/>
          </p:cNvSpPr>
          <p:nvPr>
            <p:ph sz="quarter" idx="11" hasCustomPrompt="1"/>
          </p:nvPr>
        </p:nvSpPr>
        <p:spPr>
          <a:xfrm>
            <a:off x="774354" y="2362200"/>
            <a:ext cx="10676285"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Datumsplatzhalter 3">
            <a:extLst>
              <a:ext uri="{FF2B5EF4-FFF2-40B4-BE49-F238E27FC236}">
                <a16:creationId xmlns:a16="http://schemas.microsoft.com/office/drawing/2014/main" id="{E6F99EFB-34E3-4027-BFE3-B4DC36F93BAA}"/>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24D31A2B-8075-4E46-80B4-759F24BCDC9F}" type="datetime1">
              <a:rPr lang="de-DE" smtClean="0"/>
              <a:t>24.09.2021</a:t>
            </a:fld>
            <a:endParaRPr lang="de-DE" dirty="0"/>
          </a:p>
        </p:txBody>
      </p:sp>
      <p:sp>
        <p:nvSpPr>
          <p:cNvPr id="21" name="Fußzeilenplatzhalter 4">
            <a:extLst>
              <a:ext uri="{FF2B5EF4-FFF2-40B4-BE49-F238E27FC236}">
                <a16:creationId xmlns:a16="http://schemas.microsoft.com/office/drawing/2014/main" id="{D824D10C-6F22-4B21-B3C5-BB44EAA76497}"/>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22" name="Foliennummernplatzhalter 5">
            <a:extLst>
              <a:ext uri="{FF2B5EF4-FFF2-40B4-BE49-F238E27FC236}">
                <a16:creationId xmlns:a16="http://schemas.microsoft.com/office/drawing/2014/main" id="{06F18C7F-195F-4525-BD45-FFB3A75B54D0}"/>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spTree>
    <p:extLst>
      <p:ext uri="{BB962C8B-B14F-4D97-AF65-F5344CB8AC3E}">
        <p14:creationId xmlns:p14="http://schemas.microsoft.com/office/powerpoint/2010/main" val="202377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Bund und Land_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hasCustomPrompt="1"/>
          </p:nvPr>
        </p:nvSpPr>
        <p:spPr>
          <a:xfrm>
            <a:off x="774354" y="1088078"/>
            <a:ext cx="10676242" cy="612000"/>
          </a:xfrm>
        </p:spPr>
        <p:txBody>
          <a:bodyPr anchor="t">
            <a:noAutofit/>
          </a:bodyPr>
          <a:lstStyle>
            <a:lvl1pPr algn="l">
              <a:defRPr sz="4000" b="1">
                <a:solidFill>
                  <a:srgbClr val="00894D"/>
                </a:solidFill>
                <a:latin typeface="+mn-lt"/>
              </a:defRPr>
            </a:lvl1pPr>
          </a:lstStyle>
          <a:p>
            <a:r>
              <a:rPr lang="de-DE" dirty="0"/>
              <a:t>Überschrift</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1" y="247952"/>
            <a:ext cx="1693641" cy="540000"/>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9988" y="216051"/>
            <a:ext cx="637101" cy="612000"/>
          </a:xfrm>
          <a:prstGeom prst="rect">
            <a:avLst/>
          </a:prstGeom>
        </p:spPr>
      </p:pic>
      <p:pic>
        <p:nvPicPr>
          <p:cNvPr id="12" name="Grafik 11">
            <a:extLst>
              <a:ext uri="{FF2B5EF4-FFF2-40B4-BE49-F238E27FC236}">
                <a16:creationId xmlns:a16="http://schemas.microsoft.com/office/drawing/2014/main" id="{AFA0859F-AD20-4287-AD20-F2CC2A441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94907" y="5901070"/>
            <a:ext cx="725331" cy="77714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10CA62-F441-46C5-8F73-6C19925BA52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53901" y="6054727"/>
            <a:ext cx="1280720" cy="586512"/>
          </a:xfrm>
          <a:prstGeom prst="rect">
            <a:avLst/>
          </a:prstGeom>
        </p:spPr>
      </p:pic>
      <p:sp>
        <p:nvSpPr>
          <p:cNvPr id="5" name="Textplatzhalter 4">
            <a:extLst>
              <a:ext uri="{FF2B5EF4-FFF2-40B4-BE49-F238E27FC236}">
                <a16:creationId xmlns:a16="http://schemas.microsoft.com/office/drawing/2014/main" id="{BB484483-F7F5-4DBF-9DEB-1418B79CEA7A}"/>
              </a:ext>
            </a:extLst>
          </p:cNvPr>
          <p:cNvSpPr>
            <a:spLocks noGrp="1"/>
          </p:cNvSpPr>
          <p:nvPr>
            <p:ph type="body" sz="quarter" idx="10" hasCustomPrompt="1"/>
          </p:nvPr>
        </p:nvSpPr>
        <p:spPr>
          <a:xfrm>
            <a:off x="774355" y="1790736"/>
            <a:ext cx="10676242" cy="360362"/>
          </a:xfrm>
        </p:spPr>
        <p:txBody>
          <a:bodyPr>
            <a:noAutofit/>
          </a:bodyPr>
          <a:lstStyle>
            <a:lvl1pPr marL="0" indent="0">
              <a:buNone/>
              <a:defRPr sz="2400" b="1"/>
            </a:lvl1pPr>
          </a:lstStyle>
          <a:p>
            <a:pPr lvl="0"/>
            <a:r>
              <a:rPr lang="de-DE" dirty="0"/>
              <a:t>mögliche Unterzeile</a:t>
            </a:r>
          </a:p>
        </p:txBody>
      </p:sp>
      <p:sp>
        <p:nvSpPr>
          <p:cNvPr id="7" name="Inhaltsplatzhalter 6">
            <a:extLst>
              <a:ext uri="{FF2B5EF4-FFF2-40B4-BE49-F238E27FC236}">
                <a16:creationId xmlns:a16="http://schemas.microsoft.com/office/drawing/2014/main" id="{71E34185-2BBA-4E97-BD25-1A0B6F7A40AD}"/>
              </a:ext>
            </a:extLst>
          </p:cNvPr>
          <p:cNvSpPr>
            <a:spLocks noGrp="1"/>
          </p:cNvSpPr>
          <p:nvPr>
            <p:ph sz="quarter" idx="11" hasCustomPrompt="1"/>
          </p:nvPr>
        </p:nvSpPr>
        <p:spPr>
          <a:xfrm>
            <a:off x="774354" y="2362200"/>
            <a:ext cx="5150196"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6">
            <a:extLst>
              <a:ext uri="{FF2B5EF4-FFF2-40B4-BE49-F238E27FC236}">
                <a16:creationId xmlns:a16="http://schemas.microsoft.com/office/drawing/2014/main" id="{70E6E3DC-479A-45CA-AC48-17A06EE793F1}"/>
              </a:ext>
            </a:extLst>
          </p:cNvPr>
          <p:cNvSpPr>
            <a:spLocks noGrp="1"/>
          </p:cNvSpPr>
          <p:nvPr>
            <p:ph sz="quarter" idx="12" hasCustomPrompt="1"/>
          </p:nvPr>
        </p:nvSpPr>
        <p:spPr>
          <a:xfrm>
            <a:off x="6300401" y="2362200"/>
            <a:ext cx="5150195"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umsplatzhalter 3">
            <a:extLst>
              <a:ext uri="{FF2B5EF4-FFF2-40B4-BE49-F238E27FC236}">
                <a16:creationId xmlns:a16="http://schemas.microsoft.com/office/drawing/2014/main" id="{9811D6B1-F7E3-4391-BDBE-F4AA5F5351EB}"/>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1F476577-E580-4043-A7FD-60851A8999A4}" type="datetime1">
              <a:rPr lang="de-DE" smtClean="0"/>
              <a:t>24.09.2021</a:t>
            </a:fld>
            <a:endParaRPr lang="de-DE" dirty="0"/>
          </a:p>
        </p:txBody>
      </p:sp>
      <p:sp>
        <p:nvSpPr>
          <p:cNvPr id="16" name="Fußzeilenplatzhalter 4">
            <a:extLst>
              <a:ext uri="{FF2B5EF4-FFF2-40B4-BE49-F238E27FC236}">
                <a16:creationId xmlns:a16="http://schemas.microsoft.com/office/drawing/2014/main" id="{52E77841-5D3B-4916-92D9-31C62A9FC28F}"/>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17" name="Foliennummernplatzhalter 5">
            <a:extLst>
              <a:ext uri="{FF2B5EF4-FFF2-40B4-BE49-F238E27FC236}">
                <a16:creationId xmlns:a16="http://schemas.microsoft.com/office/drawing/2014/main" id="{4A5223E3-FBFB-4035-AB99-B8E0D4A2DA47}"/>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spTree>
    <p:extLst>
      <p:ext uri="{BB962C8B-B14F-4D97-AF65-F5344CB8AC3E}">
        <p14:creationId xmlns:p14="http://schemas.microsoft.com/office/powerpoint/2010/main" val="17647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Bund_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hasCustomPrompt="1"/>
          </p:nvPr>
        </p:nvSpPr>
        <p:spPr>
          <a:xfrm>
            <a:off x="774354" y="1088078"/>
            <a:ext cx="10676242" cy="612000"/>
          </a:xfrm>
        </p:spPr>
        <p:txBody>
          <a:bodyPr anchor="t">
            <a:noAutofit/>
          </a:bodyPr>
          <a:lstStyle>
            <a:lvl1pPr algn="l">
              <a:defRPr sz="4000" b="1">
                <a:solidFill>
                  <a:srgbClr val="00894D"/>
                </a:solidFill>
                <a:latin typeface="+mn-lt"/>
              </a:defRPr>
            </a:lvl1pPr>
          </a:lstStyle>
          <a:p>
            <a:r>
              <a:rPr lang="de-DE" dirty="0"/>
              <a:t>Überschrift</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1" y="247952"/>
            <a:ext cx="1693641" cy="540000"/>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9988" y="216051"/>
            <a:ext cx="637101" cy="612000"/>
          </a:xfrm>
          <a:prstGeom prst="rect">
            <a:avLst/>
          </a:prstGeom>
        </p:spPr>
      </p:pic>
      <p:pic>
        <p:nvPicPr>
          <p:cNvPr id="12" name="Grafik 11">
            <a:extLst>
              <a:ext uri="{FF2B5EF4-FFF2-40B4-BE49-F238E27FC236}">
                <a16:creationId xmlns:a16="http://schemas.microsoft.com/office/drawing/2014/main" id="{AFA0859F-AD20-4287-AD20-F2CC2A441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94907" y="5901070"/>
            <a:ext cx="725331" cy="777141"/>
          </a:xfrm>
          <a:prstGeom prst="rect">
            <a:avLst/>
          </a:prstGeom>
        </p:spPr>
      </p:pic>
      <p:sp>
        <p:nvSpPr>
          <p:cNvPr id="5" name="Textplatzhalter 4">
            <a:extLst>
              <a:ext uri="{FF2B5EF4-FFF2-40B4-BE49-F238E27FC236}">
                <a16:creationId xmlns:a16="http://schemas.microsoft.com/office/drawing/2014/main" id="{BB484483-F7F5-4DBF-9DEB-1418B79CEA7A}"/>
              </a:ext>
            </a:extLst>
          </p:cNvPr>
          <p:cNvSpPr>
            <a:spLocks noGrp="1"/>
          </p:cNvSpPr>
          <p:nvPr>
            <p:ph type="body" sz="quarter" idx="10" hasCustomPrompt="1"/>
          </p:nvPr>
        </p:nvSpPr>
        <p:spPr>
          <a:xfrm>
            <a:off x="774355" y="1790736"/>
            <a:ext cx="10676242" cy="360362"/>
          </a:xfrm>
        </p:spPr>
        <p:txBody>
          <a:bodyPr>
            <a:noAutofit/>
          </a:bodyPr>
          <a:lstStyle>
            <a:lvl1pPr marL="0" indent="0">
              <a:buNone/>
              <a:defRPr sz="2400" b="1"/>
            </a:lvl1pPr>
          </a:lstStyle>
          <a:p>
            <a:pPr lvl="0"/>
            <a:r>
              <a:rPr lang="de-DE" dirty="0"/>
              <a:t>mögliche Unterzeile</a:t>
            </a:r>
          </a:p>
        </p:txBody>
      </p:sp>
      <p:sp>
        <p:nvSpPr>
          <p:cNvPr id="7" name="Inhaltsplatzhalter 6">
            <a:extLst>
              <a:ext uri="{FF2B5EF4-FFF2-40B4-BE49-F238E27FC236}">
                <a16:creationId xmlns:a16="http://schemas.microsoft.com/office/drawing/2014/main" id="{71E34185-2BBA-4E97-BD25-1A0B6F7A40AD}"/>
              </a:ext>
            </a:extLst>
          </p:cNvPr>
          <p:cNvSpPr>
            <a:spLocks noGrp="1"/>
          </p:cNvSpPr>
          <p:nvPr>
            <p:ph sz="quarter" idx="11" hasCustomPrompt="1"/>
          </p:nvPr>
        </p:nvSpPr>
        <p:spPr>
          <a:xfrm>
            <a:off x="774354" y="2362200"/>
            <a:ext cx="10676285"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Datumsplatzhalter 3">
            <a:extLst>
              <a:ext uri="{FF2B5EF4-FFF2-40B4-BE49-F238E27FC236}">
                <a16:creationId xmlns:a16="http://schemas.microsoft.com/office/drawing/2014/main" id="{E6F99EFB-34E3-4027-BFE3-B4DC36F93BAA}"/>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C88366E5-C8D4-F640-959C-AAB318C0DA66}" type="datetime1">
              <a:rPr lang="de-DE" smtClean="0"/>
              <a:t>24.09.2021</a:t>
            </a:fld>
            <a:endParaRPr lang="de-DE" dirty="0"/>
          </a:p>
        </p:txBody>
      </p:sp>
      <p:sp>
        <p:nvSpPr>
          <p:cNvPr id="21" name="Fußzeilenplatzhalter 4">
            <a:extLst>
              <a:ext uri="{FF2B5EF4-FFF2-40B4-BE49-F238E27FC236}">
                <a16:creationId xmlns:a16="http://schemas.microsoft.com/office/drawing/2014/main" id="{D824D10C-6F22-4B21-B3C5-BB44EAA76497}"/>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22" name="Foliennummernplatzhalter 5">
            <a:extLst>
              <a:ext uri="{FF2B5EF4-FFF2-40B4-BE49-F238E27FC236}">
                <a16:creationId xmlns:a16="http://schemas.microsoft.com/office/drawing/2014/main" id="{06F18C7F-195F-4525-BD45-FFB3A75B54D0}"/>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pic>
        <p:nvPicPr>
          <p:cNvPr id="11" name="Grafik 10"/>
          <p:cNvPicPr>
            <a:picLocks noChangeAspect="1"/>
          </p:cNvPicPr>
          <p:nvPr userDrawn="1"/>
        </p:nvPicPr>
        <p:blipFill>
          <a:blip r:embed="rId5"/>
          <a:stretch>
            <a:fillRect/>
          </a:stretch>
        </p:blipFill>
        <p:spPr>
          <a:xfrm>
            <a:off x="8600199" y="247952"/>
            <a:ext cx="2478140" cy="674677"/>
          </a:xfrm>
          <a:prstGeom prst="rect">
            <a:avLst/>
          </a:prstGeom>
        </p:spPr>
      </p:pic>
    </p:spTree>
    <p:extLst>
      <p:ext uri="{BB962C8B-B14F-4D97-AF65-F5344CB8AC3E}">
        <p14:creationId xmlns:p14="http://schemas.microsoft.com/office/powerpoint/2010/main" val="228734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Bund_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hasCustomPrompt="1"/>
          </p:nvPr>
        </p:nvSpPr>
        <p:spPr>
          <a:xfrm>
            <a:off x="774354" y="1088078"/>
            <a:ext cx="10676242" cy="612000"/>
          </a:xfrm>
        </p:spPr>
        <p:txBody>
          <a:bodyPr anchor="t">
            <a:noAutofit/>
          </a:bodyPr>
          <a:lstStyle>
            <a:lvl1pPr algn="l">
              <a:defRPr sz="4000" b="1">
                <a:solidFill>
                  <a:srgbClr val="00894D"/>
                </a:solidFill>
                <a:latin typeface="+mn-lt"/>
              </a:defRPr>
            </a:lvl1pPr>
          </a:lstStyle>
          <a:p>
            <a:r>
              <a:rPr lang="de-DE" dirty="0"/>
              <a:t>Überschrift</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1" y="247952"/>
            <a:ext cx="1693641" cy="540000"/>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9988" y="216051"/>
            <a:ext cx="637101" cy="612000"/>
          </a:xfrm>
          <a:prstGeom prst="rect">
            <a:avLst/>
          </a:prstGeom>
        </p:spPr>
      </p:pic>
      <p:pic>
        <p:nvPicPr>
          <p:cNvPr id="12" name="Grafik 11">
            <a:extLst>
              <a:ext uri="{FF2B5EF4-FFF2-40B4-BE49-F238E27FC236}">
                <a16:creationId xmlns:a16="http://schemas.microsoft.com/office/drawing/2014/main" id="{AFA0859F-AD20-4287-AD20-F2CC2A441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94907" y="5901070"/>
            <a:ext cx="725331" cy="777141"/>
          </a:xfrm>
          <a:prstGeom prst="rect">
            <a:avLst/>
          </a:prstGeom>
        </p:spPr>
      </p:pic>
      <p:sp>
        <p:nvSpPr>
          <p:cNvPr id="5" name="Textplatzhalter 4">
            <a:extLst>
              <a:ext uri="{FF2B5EF4-FFF2-40B4-BE49-F238E27FC236}">
                <a16:creationId xmlns:a16="http://schemas.microsoft.com/office/drawing/2014/main" id="{BB484483-F7F5-4DBF-9DEB-1418B79CEA7A}"/>
              </a:ext>
            </a:extLst>
          </p:cNvPr>
          <p:cNvSpPr>
            <a:spLocks noGrp="1"/>
          </p:cNvSpPr>
          <p:nvPr>
            <p:ph type="body" sz="quarter" idx="10" hasCustomPrompt="1"/>
          </p:nvPr>
        </p:nvSpPr>
        <p:spPr>
          <a:xfrm>
            <a:off x="774355" y="1790736"/>
            <a:ext cx="10676242" cy="360362"/>
          </a:xfrm>
        </p:spPr>
        <p:txBody>
          <a:bodyPr>
            <a:noAutofit/>
          </a:bodyPr>
          <a:lstStyle>
            <a:lvl1pPr marL="0" indent="0">
              <a:buNone/>
              <a:defRPr sz="2400" b="1"/>
            </a:lvl1pPr>
          </a:lstStyle>
          <a:p>
            <a:pPr lvl="0"/>
            <a:r>
              <a:rPr lang="de-DE" dirty="0"/>
              <a:t>mögliche Unterzeile</a:t>
            </a:r>
          </a:p>
        </p:txBody>
      </p:sp>
      <p:sp>
        <p:nvSpPr>
          <p:cNvPr id="7" name="Inhaltsplatzhalter 6">
            <a:extLst>
              <a:ext uri="{FF2B5EF4-FFF2-40B4-BE49-F238E27FC236}">
                <a16:creationId xmlns:a16="http://schemas.microsoft.com/office/drawing/2014/main" id="{71E34185-2BBA-4E97-BD25-1A0B6F7A40AD}"/>
              </a:ext>
            </a:extLst>
          </p:cNvPr>
          <p:cNvSpPr>
            <a:spLocks noGrp="1"/>
          </p:cNvSpPr>
          <p:nvPr>
            <p:ph sz="quarter" idx="11" hasCustomPrompt="1"/>
          </p:nvPr>
        </p:nvSpPr>
        <p:spPr>
          <a:xfrm>
            <a:off x="774354" y="2362200"/>
            <a:ext cx="5150196"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6">
            <a:extLst>
              <a:ext uri="{FF2B5EF4-FFF2-40B4-BE49-F238E27FC236}">
                <a16:creationId xmlns:a16="http://schemas.microsoft.com/office/drawing/2014/main" id="{70E6E3DC-479A-45CA-AC48-17A06EE793F1}"/>
              </a:ext>
            </a:extLst>
          </p:cNvPr>
          <p:cNvSpPr>
            <a:spLocks noGrp="1"/>
          </p:cNvSpPr>
          <p:nvPr>
            <p:ph sz="quarter" idx="12" hasCustomPrompt="1"/>
          </p:nvPr>
        </p:nvSpPr>
        <p:spPr>
          <a:xfrm>
            <a:off x="6300401" y="2362200"/>
            <a:ext cx="5150195"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umsplatzhalter 3">
            <a:extLst>
              <a:ext uri="{FF2B5EF4-FFF2-40B4-BE49-F238E27FC236}">
                <a16:creationId xmlns:a16="http://schemas.microsoft.com/office/drawing/2014/main" id="{9811D6B1-F7E3-4391-BDBE-F4AA5F5351EB}"/>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5C9F59DE-51C7-DD46-8222-EBA37DC87507}" type="datetime1">
              <a:rPr lang="de-DE" smtClean="0"/>
              <a:t>24.09.2021</a:t>
            </a:fld>
            <a:endParaRPr lang="de-DE" dirty="0"/>
          </a:p>
        </p:txBody>
      </p:sp>
      <p:sp>
        <p:nvSpPr>
          <p:cNvPr id="16" name="Fußzeilenplatzhalter 4">
            <a:extLst>
              <a:ext uri="{FF2B5EF4-FFF2-40B4-BE49-F238E27FC236}">
                <a16:creationId xmlns:a16="http://schemas.microsoft.com/office/drawing/2014/main" id="{52E77841-5D3B-4916-92D9-31C62A9FC28F}"/>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17" name="Foliennummernplatzhalter 5">
            <a:extLst>
              <a:ext uri="{FF2B5EF4-FFF2-40B4-BE49-F238E27FC236}">
                <a16:creationId xmlns:a16="http://schemas.microsoft.com/office/drawing/2014/main" id="{4A5223E3-FBFB-4035-AB99-B8E0D4A2DA47}"/>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pic>
        <p:nvPicPr>
          <p:cNvPr id="14" name="Grafik 13"/>
          <p:cNvPicPr>
            <a:picLocks noChangeAspect="1"/>
          </p:cNvPicPr>
          <p:nvPr userDrawn="1"/>
        </p:nvPicPr>
        <p:blipFill>
          <a:blip r:embed="rId5"/>
          <a:stretch>
            <a:fillRect/>
          </a:stretch>
        </p:blipFill>
        <p:spPr>
          <a:xfrm>
            <a:off x="8267205" y="216051"/>
            <a:ext cx="2811134" cy="765335"/>
          </a:xfrm>
          <a:prstGeom prst="rect">
            <a:avLst/>
          </a:prstGeom>
        </p:spPr>
      </p:pic>
    </p:spTree>
    <p:extLst>
      <p:ext uri="{BB962C8B-B14F-4D97-AF65-F5344CB8AC3E}">
        <p14:creationId xmlns:p14="http://schemas.microsoft.com/office/powerpoint/2010/main" val="239351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Land_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hasCustomPrompt="1"/>
          </p:nvPr>
        </p:nvSpPr>
        <p:spPr>
          <a:xfrm>
            <a:off x="774354" y="1088078"/>
            <a:ext cx="10676242" cy="612000"/>
          </a:xfrm>
        </p:spPr>
        <p:txBody>
          <a:bodyPr anchor="t">
            <a:noAutofit/>
          </a:bodyPr>
          <a:lstStyle>
            <a:lvl1pPr algn="l">
              <a:defRPr sz="4000" b="1">
                <a:solidFill>
                  <a:srgbClr val="00894D"/>
                </a:solidFill>
                <a:latin typeface="+mn-lt"/>
              </a:defRPr>
            </a:lvl1pPr>
          </a:lstStyle>
          <a:p>
            <a:r>
              <a:rPr lang="de-DE" dirty="0"/>
              <a:t>Überschrift</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1" y="247952"/>
            <a:ext cx="1693641" cy="540000"/>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9988" y="216051"/>
            <a:ext cx="637101" cy="612000"/>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10CA62-F441-46C5-8F73-6C19925BA5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4911" y="6023536"/>
            <a:ext cx="1280720" cy="586512"/>
          </a:xfrm>
          <a:prstGeom prst="rect">
            <a:avLst/>
          </a:prstGeom>
        </p:spPr>
      </p:pic>
      <p:sp>
        <p:nvSpPr>
          <p:cNvPr id="5" name="Textplatzhalter 4">
            <a:extLst>
              <a:ext uri="{FF2B5EF4-FFF2-40B4-BE49-F238E27FC236}">
                <a16:creationId xmlns:a16="http://schemas.microsoft.com/office/drawing/2014/main" id="{BB484483-F7F5-4DBF-9DEB-1418B79CEA7A}"/>
              </a:ext>
            </a:extLst>
          </p:cNvPr>
          <p:cNvSpPr>
            <a:spLocks noGrp="1"/>
          </p:cNvSpPr>
          <p:nvPr>
            <p:ph type="body" sz="quarter" idx="10" hasCustomPrompt="1"/>
          </p:nvPr>
        </p:nvSpPr>
        <p:spPr>
          <a:xfrm>
            <a:off x="774355" y="1790736"/>
            <a:ext cx="10676242" cy="360362"/>
          </a:xfrm>
        </p:spPr>
        <p:txBody>
          <a:bodyPr>
            <a:noAutofit/>
          </a:bodyPr>
          <a:lstStyle>
            <a:lvl1pPr marL="0" indent="0">
              <a:buNone/>
              <a:defRPr sz="2400" b="1"/>
            </a:lvl1pPr>
          </a:lstStyle>
          <a:p>
            <a:pPr lvl="0"/>
            <a:r>
              <a:rPr lang="de-DE" dirty="0"/>
              <a:t>mögliche Unterzeile</a:t>
            </a:r>
          </a:p>
        </p:txBody>
      </p:sp>
      <p:sp>
        <p:nvSpPr>
          <p:cNvPr id="7" name="Inhaltsplatzhalter 6">
            <a:extLst>
              <a:ext uri="{FF2B5EF4-FFF2-40B4-BE49-F238E27FC236}">
                <a16:creationId xmlns:a16="http://schemas.microsoft.com/office/drawing/2014/main" id="{71E34185-2BBA-4E97-BD25-1A0B6F7A40AD}"/>
              </a:ext>
            </a:extLst>
          </p:cNvPr>
          <p:cNvSpPr>
            <a:spLocks noGrp="1"/>
          </p:cNvSpPr>
          <p:nvPr>
            <p:ph sz="quarter" idx="11" hasCustomPrompt="1"/>
          </p:nvPr>
        </p:nvSpPr>
        <p:spPr>
          <a:xfrm>
            <a:off x="774354" y="2362200"/>
            <a:ext cx="10676285"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Datumsplatzhalter 3">
            <a:extLst>
              <a:ext uri="{FF2B5EF4-FFF2-40B4-BE49-F238E27FC236}">
                <a16:creationId xmlns:a16="http://schemas.microsoft.com/office/drawing/2014/main" id="{E6F99EFB-34E3-4027-BFE3-B4DC36F93BAA}"/>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F48889AD-BD23-7F4E-A284-E33547AF84E4}" type="datetime1">
              <a:rPr lang="de-DE" smtClean="0"/>
              <a:t>24.09.2021</a:t>
            </a:fld>
            <a:endParaRPr lang="de-DE" dirty="0"/>
          </a:p>
        </p:txBody>
      </p:sp>
      <p:sp>
        <p:nvSpPr>
          <p:cNvPr id="21" name="Fußzeilenplatzhalter 4">
            <a:extLst>
              <a:ext uri="{FF2B5EF4-FFF2-40B4-BE49-F238E27FC236}">
                <a16:creationId xmlns:a16="http://schemas.microsoft.com/office/drawing/2014/main" id="{D824D10C-6F22-4B21-B3C5-BB44EAA76497}"/>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22" name="Foliennummernplatzhalter 5">
            <a:extLst>
              <a:ext uri="{FF2B5EF4-FFF2-40B4-BE49-F238E27FC236}">
                <a16:creationId xmlns:a16="http://schemas.microsoft.com/office/drawing/2014/main" id="{06F18C7F-195F-4525-BD45-FFB3A75B54D0}"/>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spTree>
    <p:extLst>
      <p:ext uri="{BB962C8B-B14F-4D97-AF65-F5344CB8AC3E}">
        <p14:creationId xmlns:p14="http://schemas.microsoft.com/office/powerpoint/2010/main" val="331288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Land_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2A5CE-B9D7-4128-AF0D-F94499EAAD12}"/>
              </a:ext>
            </a:extLst>
          </p:cNvPr>
          <p:cNvSpPr>
            <a:spLocks noGrp="1"/>
          </p:cNvSpPr>
          <p:nvPr>
            <p:ph type="ctrTitle" hasCustomPrompt="1"/>
          </p:nvPr>
        </p:nvSpPr>
        <p:spPr>
          <a:xfrm>
            <a:off x="774354" y="1088078"/>
            <a:ext cx="10676242" cy="612000"/>
          </a:xfrm>
        </p:spPr>
        <p:txBody>
          <a:bodyPr anchor="t">
            <a:noAutofit/>
          </a:bodyPr>
          <a:lstStyle>
            <a:lvl1pPr algn="l">
              <a:defRPr sz="4000" b="1">
                <a:solidFill>
                  <a:srgbClr val="00894D"/>
                </a:solidFill>
                <a:latin typeface="+mn-lt"/>
              </a:defRPr>
            </a:lvl1pPr>
          </a:lstStyle>
          <a:p>
            <a:r>
              <a:rPr lang="de-DE" dirty="0"/>
              <a:t>Überschrift</a:t>
            </a:r>
          </a:p>
        </p:txBody>
      </p:sp>
      <p:pic>
        <p:nvPicPr>
          <p:cNvPr id="8" name="Grafik 7" descr="Ein Bild, das Text, ClipArt enthält.&#10;&#10;Automatisch generierte Beschreibung">
            <a:extLst>
              <a:ext uri="{FF2B5EF4-FFF2-40B4-BE49-F238E27FC236}">
                <a16:creationId xmlns:a16="http://schemas.microsoft.com/office/drawing/2014/main" id="{B9628653-9EB2-414A-A3C8-BEB1E3D5E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1" y="247952"/>
            <a:ext cx="1693641" cy="540000"/>
          </a:xfrm>
          <a:prstGeom prst="rect">
            <a:avLst/>
          </a:prstGeom>
        </p:spPr>
      </p:pic>
      <p:pic>
        <p:nvPicPr>
          <p:cNvPr id="10" name="Grafik 9">
            <a:extLst>
              <a:ext uri="{FF2B5EF4-FFF2-40B4-BE49-F238E27FC236}">
                <a16:creationId xmlns:a16="http://schemas.microsoft.com/office/drawing/2014/main" id="{26A58FFA-6904-40BD-BAB9-BC6951D3C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9988" y="216051"/>
            <a:ext cx="637101" cy="612000"/>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10CA62-F441-46C5-8F73-6C19925BA5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4911" y="6023536"/>
            <a:ext cx="1280720" cy="586512"/>
          </a:xfrm>
          <a:prstGeom prst="rect">
            <a:avLst/>
          </a:prstGeom>
        </p:spPr>
      </p:pic>
      <p:sp>
        <p:nvSpPr>
          <p:cNvPr id="5" name="Textplatzhalter 4">
            <a:extLst>
              <a:ext uri="{FF2B5EF4-FFF2-40B4-BE49-F238E27FC236}">
                <a16:creationId xmlns:a16="http://schemas.microsoft.com/office/drawing/2014/main" id="{BB484483-F7F5-4DBF-9DEB-1418B79CEA7A}"/>
              </a:ext>
            </a:extLst>
          </p:cNvPr>
          <p:cNvSpPr>
            <a:spLocks noGrp="1"/>
          </p:cNvSpPr>
          <p:nvPr>
            <p:ph type="body" sz="quarter" idx="10" hasCustomPrompt="1"/>
          </p:nvPr>
        </p:nvSpPr>
        <p:spPr>
          <a:xfrm>
            <a:off x="774355" y="1790736"/>
            <a:ext cx="10676242" cy="360362"/>
          </a:xfrm>
        </p:spPr>
        <p:txBody>
          <a:bodyPr>
            <a:noAutofit/>
          </a:bodyPr>
          <a:lstStyle>
            <a:lvl1pPr marL="0" indent="0">
              <a:buNone/>
              <a:defRPr sz="2400" b="1"/>
            </a:lvl1pPr>
          </a:lstStyle>
          <a:p>
            <a:pPr lvl="0"/>
            <a:r>
              <a:rPr lang="de-DE" dirty="0"/>
              <a:t>mögliche Unterzeile</a:t>
            </a:r>
          </a:p>
        </p:txBody>
      </p:sp>
      <p:sp>
        <p:nvSpPr>
          <p:cNvPr id="7" name="Inhaltsplatzhalter 6">
            <a:extLst>
              <a:ext uri="{FF2B5EF4-FFF2-40B4-BE49-F238E27FC236}">
                <a16:creationId xmlns:a16="http://schemas.microsoft.com/office/drawing/2014/main" id="{71E34185-2BBA-4E97-BD25-1A0B6F7A40AD}"/>
              </a:ext>
            </a:extLst>
          </p:cNvPr>
          <p:cNvSpPr>
            <a:spLocks noGrp="1"/>
          </p:cNvSpPr>
          <p:nvPr>
            <p:ph sz="quarter" idx="11" hasCustomPrompt="1"/>
          </p:nvPr>
        </p:nvSpPr>
        <p:spPr>
          <a:xfrm>
            <a:off x="774354" y="2362200"/>
            <a:ext cx="5150196"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6">
            <a:extLst>
              <a:ext uri="{FF2B5EF4-FFF2-40B4-BE49-F238E27FC236}">
                <a16:creationId xmlns:a16="http://schemas.microsoft.com/office/drawing/2014/main" id="{70E6E3DC-479A-45CA-AC48-17A06EE793F1}"/>
              </a:ext>
            </a:extLst>
          </p:cNvPr>
          <p:cNvSpPr>
            <a:spLocks noGrp="1"/>
          </p:cNvSpPr>
          <p:nvPr>
            <p:ph sz="quarter" idx="12" hasCustomPrompt="1"/>
          </p:nvPr>
        </p:nvSpPr>
        <p:spPr>
          <a:xfrm>
            <a:off x="6300401" y="2362200"/>
            <a:ext cx="5150195" cy="3255321"/>
          </a:xfrm>
        </p:spPr>
        <p:txBody>
          <a:bodyPr/>
          <a:lstStyle>
            <a:lvl1pPr>
              <a:defRPr sz="2000"/>
            </a:lvl1pPr>
            <a:lvl2pPr>
              <a:defRPr sz="2000"/>
            </a:lvl2pPr>
          </a:lstStyle>
          <a:p>
            <a:pPr lvl="0"/>
            <a:r>
              <a:rPr lang="de-DE" dirty="0"/>
              <a:t>Platz für Fließtext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umsplatzhalter 3">
            <a:extLst>
              <a:ext uri="{FF2B5EF4-FFF2-40B4-BE49-F238E27FC236}">
                <a16:creationId xmlns:a16="http://schemas.microsoft.com/office/drawing/2014/main" id="{9811D6B1-F7E3-4391-BDBE-F4AA5F5351EB}"/>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076C69E9-671F-DD4E-B650-4B2330D6CF77}" type="datetime1">
              <a:rPr lang="de-DE" smtClean="0"/>
              <a:t>24.09.2021</a:t>
            </a:fld>
            <a:endParaRPr lang="de-DE" dirty="0"/>
          </a:p>
        </p:txBody>
      </p:sp>
      <p:sp>
        <p:nvSpPr>
          <p:cNvPr id="16" name="Fußzeilenplatzhalter 4">
            <a:extLst>
              <a:ext uri="{FF2B5EF4-FFF2-40B4-BE49-F238E27FC236}">
                <a16:creationId xmlns:a16="http://schemas.microsoft.com/office/drawing/2014/main" id="{52E77841-5D3B-4916-92D9-31C62A9FC28F}"/>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17" name="Foliennummernplatzhalter 5">
            <a:extLst>
              <a:ext uri="{FF2B5EF4-FFF2-40B4-BE49-F238E27FC236}">
                <a16:creationId xmlns:a16="http://schemas.microsoft.com/office/drawing/2014/main" id="{4A5223E3-FBFB-4035-AB99-B8E0D4A2DA47}"/>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spTree>
    <p:extLst>
      <p:ext uri="{BB962C8B-B14F-4D97-AF65-F5344CB8AC3E}">
        <p14:creationId xmlns:p14="http://schemas.microsoft.com/office/powerpoint/2010/main" val="197407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09B45E3-EEBB-4A67-A687-C6CD1E917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DAECA41-A1F0-4D32-804C-8ACD651DEB3E}"/>
              </a:ext>
            </a:extLst>
          </p:cNvPr>
          <p:cNvSpPr>
            <a:spLocks noGrp="1"/>
          </p:cNvSpPr>
          <p:nvPr>
            <p:ph type="body" idx="1"/>
          </p:nvPr>
        </p:nvSpPr>
        <p:spPr>
          <a:xfrm>
            <a:off x="838200" y="1825625"/>
            <a:ext cx="10515600" cy="39846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3">
            <a:extLst>
              <a:ext uri="{FF2B5EF4-FFF2-40B4-BE49-F238E27FC236}">
                <a16:creationId xmlns:a16="http://schemas.microsoft.com/office/drawing/2014/main" id="{0FED1D20-40B2-49F3-A59E-6AA6183B8ECD}"/>
              </a:ext>
            </a:extLst>
          </p:cNvPr>
          <p:cNvSpPr>
            <a:spLocks noGrp="1"/>
          </p:cNvSpPr>
          <p:nvPr>
            <p:ph type="dt" sz="half" idx="2"/>
          </p:nvPr>
        </p:nvSpPr>
        <p:spPr>
          <a:xfrm>
            <a:off x="10153642" y="6163756"/>
            <a:ext cx="924697"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fld id="{4140F57B-DB23-0444-8EF2-2CF3E0F51F6A}" type="datetime1">
              <a:rPr lang="de-DE" smtClean="0"/>
              <a:t>24.09.2021</a:t>
            </a:fld>
            <a:endParaRPr lang="de-DE" dirty="0"/>
          </a:p>
        </p:txBody>
      </p:sp>
      <p:sp>
        <p:nvSpPr>
          <p:cNvPr id="12" name="Fußzeilenplatzhalter 4">
            <a:extLst>
              <a:ext uri="{FF2B5EF4-FFF2-40B4-BE49-F238E27FC236}">
                <a16:creationId xmlns:a16="http://schemas.microsoft.com/office/drawing/2014/main" id="{DD6B6AF2-AE2D-4EC1-A5A0-5EFD61FD5754}"/>
              </a:ext>
            </a:extLst>
          </p:cNvPr>
          <p:cNvSpPr>
            <a:spLocks noGrp="1"/>
          </p:cNvSpPr>
          <p:nvPr>
            <p:ph type="ftr" sz="quarter" idx="3"/>
          </p:nvPr>
        </p:nvSpPr>
        <p:spPr>
          <a:xfrm>
            <a:off x="5007053" y="6163756"/>
            <a:ext cx="4973596"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endParaRPr lang="de-DE" dirty="0"/>
          </a:p>
        </p:txBody>
      </p:sp>
      <p:sp>
        <p:nvSpPr>
          <p:cNvPr id="13" name="Foliennummernplatzhalter 5">
            <a:extLst>
              <a:ext uri="{FF2B5EF4-FFF2-40B4-BE49-F238E27FC236}">
                <a16:creationId xmlns:a16="http://schemas.microsoft.com/office/drawing/2014/main" id="{0849529A-8E24-4075-B2E3-BD53EC4A6BEB}"/>
              </a:ext>
            </a:extLst>
          </p:cNvPr>
          <p:cNvSpPr>
            <a:spLocks noGrp="1"/>
          </p:cNvSpPr>
          <p:nvPr>
            <p:ph type="sldNum" sz="quarter" idx="4"/>
          </p:nvPr>
        </p:nvSpPr>
        <p:spPr>
          <a:xfrm>
            <a:off x="11251332" y="6163755"/>
            <a:ext cx="545757"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55E28701-8639-479F-9481-4C48916E21BE}" type="slidenum">
              <a:rPr lang="de-DE" smtClean="0"/>
              <a:pPr/>
              <a:t>‹Nr.›</a:t>
            </a:fld>
            <a:endParaRPr lang="de-DE" dirty="0"/>
          </a:p>
        </p:txBody>
      </p:sp>
    </p:spTree>
    <p:extLst>
      <p:ext uri="{BB962C8B-B14F-4D97-AF65-F5344CB8AC3E}">
        <p14:creationId xmlns:p14="http://schemas.microsoft.com/office/powerpoint/2010/main" val="263314585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20.jp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2.m4a"/><Relationship Id="rId7" Type="http://schemas.openxmlformats.org/officeDocument/2006/relationships/image" Target="../media/image23.png"/><Relationship Id="rId2" Type="http://schemas.microsoft.com/office/2007/relationships/media" Target="../media/media12.m4a"/><Relationship Id="rId1" Type="http://schemas.openxmlformats.org/officeDocument/2006/relationships/tags" Target="../tags/tag4.xml"/><Relationship Id="rId6" Type="http://schemas.openxmlformats.org/officeDocument/2006/relationships/image" Target="../media/image22.jp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6.xml"/><Relationship Id="rId7" Type="http://schemas.openxmlformats.org/officeDocument/2006/relationships/diagramQuickStyle" Target="../diagrams/quickStyle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0.png"/><Relationship Id="rId4" Type="http://schemas.openxmlformats.org/officeDocument/2006/relationships/notesSlide" Target="../notesSlides/notesSlide10.xml"/><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0.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4.m4a"/><Relationship Id="rId7" Type="http://schemas.openxmlformats.org/officeDocument/2006/relationships/diagramLayout" Target="../diagrams/layout1.xml"/><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diagramData" Target="../diagrams/data1.xml"/><Relationship Id="rId11" Type="http://schemas.openxmlformats.org/officeDocument/2006/relationships/image" Target="../media/image10.png"/><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6.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5.m4a"/><Relationship Id="rId7" Type="http://schemas.openxmlformats.org/officeDocument/2006/relationships/image" Target="../media/image13.jpg"/><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slideLayout" Target="../slideLayouts/slideLayout6.xml"/><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comments" Target="../comments/comment2.xml"/><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openxmlformats.org/officeDocument/2006/relationships/image" Target="../media/image17.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E1436A7-7AFC-4ADE-AB64-BC5145856014}"/>
              </a:ext>
            </a:extLst>
          </p:cNvPr>
          <p:cNvPicPr>
            <a:picLocks noChangeAspect="1"/>
          </p:cNvPicPr>
          <p:nvPr/>
        </p:nvPicPr>
        <p:blipFill>
          <a:blip r:embed="rId5"/>
          <a:stretch>
            <a:fillRect/>
          </a:stretch>
        </p:blipFill>
        <p:spPr>
          <a:xfrm>
            <a:off x="6182910" y="1051831"/>
            <a:ext cx="4724348" cy="5387785"/>
          </a:xfrm>
          <a:prstGeom prst="rect">
            <a:avLst/>
          </a:prstGeom>
          <a:effectLst>
            <a:softEdge rad="317500"/>
          </a:effectLst>
        </p:spPr>
      </p:pic>
      <p:sp>
        <p:nvSpPr>
          <p:cNvPr id="2" name="Titel 1">
            <a:extLst>
              <a:ext uri="{FF2B5EF4-FFF2-40B4-BE49-F238E27FC236}">
                <a16:creationId xmlns:a16="http://schemas.microsoft.com/office/drawing/2014/main" id="{3A0E8A8E-8081-4C0B-9FBA-D8EE74D28257}"/>
              </a:ext>
            </a:extLst>
          </p:cNvPr>
          <p:cNvSpPr>
            <a:spLocks noGrp="1"/>
          </p:cNvSpPr>
          <p:nvPr>
            <p:ph type="ctrTitle"/>
          </p:nvPr>
        </p:nvSpPr>
        <p:spPr>
          <a:xfrm>
            <a:off x="492279" y="1689514"/>
            <a:ext cx="5240003" cy="3232792"/>
          </a:xfrm>
        </p:spPr>
        <p:txBody>
          <a:bodyPr>
            <a:noAutofit/>
          </a:bodyPr>
          <a:lstStyle/>
          <a:p>
            <a:r>
              <a:rPr lang="de-DE" sz="4400" dirty="0" err="1"/>
              <a:t>Sarkopenie</a:t>
            </a:r>
            <a:r>
              <a:rPr lang="de-DE" sz="4400" dirty="0"/>
              <a:t>: altersbedingtem Muskelschwund mit der richtigen Ernährung vorbeugen</a:t>
            </a:r>
          </a:p>
        </p:txBody>
      </p:sp>
      <p:sp>
        <p:nvSpPr>
          <p:cNvPr id="4" name="Textfeld 3"/>
          <p:cNvSpPr txBox="1"/>
          <p:nvPr/>
        </p:nvSpPr>
        <p:spPr>
          <a:xfrm>
            <a:off x="8419792" y="6439616"/>
            <a:ext cx="2487466" cy="338554"/>
          </a:xfrm>
          <a:prstGeom prst="rect">
            <a:avLst/>
          </a:prstGeom>
          <a:noFill/>
        </p:spPr>
        <p:txBody>
          <a:bodyPr wrap="square" rtlCol="0">
            <a:spAutoFit/>
          </a:bodyPr>
          <a:lstStyle/>
          <a:p>
            <a:r>
              <a:rPr lang="de-DE" sz="1600" b="1" dirty="0"/>
              <a:t>Sophie </a:t>
            </a:r>
            <a:r>
              <a:rPr lang="de-DE" sz="1600" b="1" dirty="0" err="1"/>
              <a:t>Pekrun</a:t>
            </a:r>
            <a:r>
              <a:rPr lang="de-DE" sz="1600" b="1" dirty="0"/>
              <a:t>  01.10.2021</a:t>
            </a:r>
          </a:p>
        </p:txBody>
      </p:sp>
      <p:pic>
        <p:nvPicPr>
          <p:cNvPr id="10" name="Audio 9">
            <a:hlinkClick r:id="" action="ppaction://media"/>
            <a:extLst>
              <a:ext uri="{FF2B5EF4-FFF2-40B4-BE49-F238E27FC236}">
                <a16:creationId xmlns:a16="http://schemas.microsoft.com/office/drawing/2014/main" id="{4C422E4F-8109-2440-86D2-641C6C562B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3818754455"/>
      </p:ext>
    </p:extLst>
  </p:cSld>
  <p:clrMapOvr>
    <a:masterClrMapping/>
  </p:clrMapOvr>
  <mc:AlternateContent xmlns:mc="http://schemas.openxmlformats.org/markup-compatibility/2006" xmlns:p14="http://schemas.microsoft.com/office/powerpoint/2010/main">
    <mc:Choice Requires="p14">
      <p:transition spd="slow" p14:dur="2000" advTm="21711"/>
    </mc:Choice>
    <mc:Fallback xmlns="">
      <p:transition spd="slow" advTm="21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89834-142F-4A86-955E-3BC8F1CDD83A}"/>
              </a:ext>
            </a:extLst>
          </p:cNvPr>
          <p:cNvSpPr>
            <a:spLocks noGrp="1"/>
          </p:cNvSpPr>
          <p:nvPr>
            <p:ph type="ctrTitle"/>
          </p:nvPr>
        </p:nvSpPr>
        <p:spPr/>
        <p:txBody>
          <a:bodyPr/>
          <a:lstStyle/>
          <a:p>
            <a:r>
              <a:rPr lang="de-DE" dirty="0"/>
              <a:t>Sicherung der Proteinzufuhr</a:t>
            </a:r>
          </a:p>
        </p:txBody>
      </p:sp>
      <p:sp>
        <p:nvSpPr>
          <p:cNvPr id="6" name="Textplatzhalter 5">
            <a:extLst>
              <a:ext uri="{FF2B5EF4-FFF2-40B4-BE49-F238E27FC236}">
                <a16:creationId xmlns:a16="http://schemas.microsoft.com/office/drawing/2014/main" id="{2F94AC28-5174-4F1A-A336-DE86E54B832F}"/>
              </a:ext>
            </a:extLst>
          </p:cNvPr>
          <p:cNvSpPr>
            <a:spLocks noGrp="1"/>
          </p:cNvSpPr>
          <p:nvPr>
            <p:ph type="body" sz="quarter" idx="10"/>
          </p:nvPr>
        </p:nvSpPr>
        <p:spPr/>
        <p:txBody>
          <a:bodyPr/>
          <a:lstStyle/>
          <a:p>
            <a:r>
              <a:rPr lang="de-DE" dirty="0"/>
              <a:t>Mengenkombinationen</a:t>
            </a:r>
          </a:p>
        </p:txBody>
      </p:sp>
      <p:pic>
        <p:nvPicPr>
          <p:cNvPr id="7" name="Inhaltsplatzhalter 6"/>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21058130">
            <a:off x="1054390" y="2765108"/>
            <a:ext cx="2818362" cy="1882599"/>
          </a:xfrm>
        </p:spPr>
      </p:pic>
      <p:sp>
        <p:nvSpPr>
          <p:cNvPr id="5" name="Foliennummernplatzhalter 4">
            <a:extLst>
              <a:ext uri="{FF2B5EF4-FFF2-40B4-BE49-F238E27FC236}">
                <a16:creationId xmlns:a16="http://schemas.microsoft.com/office/drawing/2014/main" id="{1BDE3974-10B5-4020-8839-EC18E6E53599}"/>
              </a:ext>
            </a:extLst>
          </p:cNvPr>
          <p:cNvSpPr>
            <a:spLocks noGrp="1"/>
          </p:cNvSpPr>
          <p:nvPr>
            <p:ph type="sldNum" sz="quarter" idx="4"/>
          </p:nvPr>
        </p:nvSpPr>
        <p:spPr/>
        <p:txBody>
          <a:bodyPr/>
          <a:lstStyle/>
          <a:p>
            <a:fld id="{55E28701-8639-479F-9481-4C48916E21BE}" type="slidenum">
              <a:rPr lang="de-DE" smtClean="0"/>
              <a:pPr/>
              <a:t>10</a:t>
            </a:fld>
            <a:endParaRPr lang="de-DE" dirty="0"/>
          </a:p>
        </p:txBody>
      </p:sp>
      <p:pic>
        <p:nvPicPr>
          <p:cNvPr id="8" name="Inhaltsplatzhalter 7"/>
          <p:cNvPicPr>
            <a:picLocks noGrp="1" noChangeAspect="1"/>
          </p:cNvPicPr>
          <p:nvPr>
            <p:ph sz="quarter" idx="12"/>
          </p:nvPr>
        </p:nvPicPr>
        <p:blipFill>
          <a:blip r:embed="rId6" cstate="print">
            <a:extLst>
              <a:ext uri="{28A0092B-C50C-407E-A947-70E740481C1C}">
                <a14:useLocalDpi xmlns:a14="http://schemas.microsoft.com/office/drawing/2010/main" val="0"/>
              </a:ext>
            </a:extLst>
          </a:blip>
          <a:stretch>
            <a:fillRect/>
          </a:stretch>
        </p:blipFill>
        <p:spPr>
          <a:xfrm>
            <a:off x="4846044" y="3706407"/>
            <a:ext cx="2532861" cy="2281001"/>
          </a:xfr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8765">
            <a:off x="7851710" y="2268295"/>
            <a:ext cx="3589259" cy="2017382"/>
          </a:xfrm>
          <a:prstGeom prst="rect">
            <a:avLst/>
          </a:prstGeom>
        </p:spPr>
      </p:pic>
      <p:pic>
        <p:nvPicPr>
          <p:cNvPr id="4" name="Audio 3">
            <a:hlinkClick r:id="" action="ppaction://media"/>
            <a:extLst>
              <a:ext uri="{FF2B5EF4-FFF2-40B4-BE49-F238E27FC236}">
                <a16:creationId xmlns:a16="http://schemas.microsoft.com/office/drawing/2014/main" id="{FFF7CCA3-F3AA-0B49-BC88-21FF8B04D4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1014688264"/>
      </p:ext>
    </p:extLst>
  </p:cSld>
  <p:clrMapOvr>
    <a:masterClrMapping/>
  </p:clrMapOvr>
  <mc:AlternateContent xmlns:mc="http://schemas.openxmlformats.org/markup-compatibility/2006" xmlns:p14="http://schemas.microsoft.com/office/powerpoint/2010/main">
    <mc:Choice Requires="p14">
      <p:transition spd="slow" p14:dur="2000" advTm="12318"/>
    </mc:Choice>
    <mc:Fallback xmlns="">
      <p:transition spd="slow" advTm="12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E4FF7-B372-4455-B76A-4FB1C677E32B}"/>
              </a:ext>
            </a:extLst>
          </p:cNvPr>
          <p:cNvSpPr>
            <a:spLocks noGrp="1"/>
          </p:cNvSpPr>
          <p:nvPr>
            <p:ph type="ctrTitle"/>
          </p:nvPr>
        </p:nvSpPr>
        <p:spPr/>
        <p:txBody>
          <a:bodyPr/>
          <a:lstStyle/>
          <a:p>
            <a:r>
              <a:rPr lang="de-DE" dirty="0"/>
              <a:t>Beispielmahlzeiten</a:t>
            </a:r>
          </a:p>
        </p:txBody>
      </p:sp>
      <p:sp>
        <p:nvSpPr>
          <p:cNvPr id="5" name="Foliennummernplatzhalter 4">
            <a:extLst>
              <a:ext uri="{FF2B5EF4-FFF2-40B4-BE49-F238E27FC236}">
                <a16:creationId xmlns:a16="http://schemas.microsoft.com/office/drawing/2014/main" id="{4A1FF7F0-7505-444A-9C56-DD78CD64F63C}"/>
              </a:ext>
            </a:extLst>
          </p:cNvPr>
          <p:cNvSpPr>
            <a:spLocks noGrp="1"/>
          </p:cNvSpPr>
          <p:nvPr>
            <p:ph type="sldNum" sz="quarter" idx="4"/>
          </p:nvPr>
        </p:nvSpPr>
        <p:spPr/>
        <p:txBody>
          <a:bodyPr/>
          <a:lstStyle/>
          <a:p>
            <a:fld id="{55E28701-8639-479F-9481-4C48916E21BE}" type="slidenum">
              <a:rPr lang="de-DE" smtClean="0"/>
              <a:pPr/>
              <a:t>11</a:t>
            </a:fld>
            <a:endParaRPr lang="de-DE" dirty="0"/>
          </a:p>
        </p:txBody>
      </p:sp>
      <p:sp>
        <p:nvSpPr>
          <p:cNvPr id="8" name="Textfeld 7">
            <a:extLst>
              <a:ext uri="{FF2B5EF4-FFF2-40B4-BE49-F238E27FC236}">
                <a16:creationId xmlns:a16="http://schemas.microsoft.com/office/drawing/2014/main" id="{B1AD3F96-46CD-4D3D-BD9B-CE9118422E23}"/>
              </a:ext>
            </a:extLst>
          </p:cNvPr>
          <p:cNvSpPr txBox="1"/>
          <p:nvPr/>
        </p:nvSpPr>
        <p:spPr>
          <a:xfrm>
            <a:off x="2802615" y="6552625"/>
            <a:ext cx="3145070" cy="246221"/>
          </a:xfrm>
          <a:prstGeom prst="rect">
            <a:avLst/>
          </a:prstGeom>
          <a:noFill/>
        </p:spPr>
        <p:txBody>
          <a:bodyPr wrap="square" rtlCol="0">
            <a:spAutoFit/>
          </a:bodyPr>
          <a:lstStyle/>
          <a:p>
            <a:r>
              <a:rPr lang="de-DE" sz="1000" dirty="0"/>
              <a:t>Quelle: Kiesswetter (2015)</a:t>
            </a:r>
          </a:p>
        </p:txBody>
      </p:sp>
      <p:pic>
        <p:nvPicPr>
          <p:cNvPr id="3" name="Grafik 2"/>
          <p:cNvPicPr>
            <a:picLocks noChangeAspect="1"/>
          </p:cNvPicPr>
          <p:nvPr/>
        </p:nvPicPr>
        <p:blipFill>
          <a:blip r:embed="rId4"/>
          <a:stretch>
            <a:fillRect/>
          </a:stretch>
        </p:blipFill>
        <p:spPr>
          <a:xfrm>
            <a:off x="2802615" y="1814005"/>
            <a:ext cx="4933950" cy="4714875"/>
          </a:xfrm>
          <a:prstGeom prst="rect">
            <a:avLst/>
          </a:prstGeom>
        </p:spPr>
      </p:pic>
      <p:pic>
        <p:nvPicPr>
          <p:cNvPr id="9" name="Audio 8">
            <a:hlinkClick r:id="" action="ppaction://media"/>
            <a:extLst>
              <a:ext uri="{FF2B5EF4-FFF2-40B4-BE49-F238E27FC236}">
                <a16:creationId xmlns:a16="http://schemas.microsoft.com/office/drawing/2014/main" id="{6ABCE936-AFFE-A242-A218-1A486B0BE9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3424211525"/>
      </p:ext>
    </p:extLst>
  </p:cSld>
  <p:clrMapOvr>
    <a:masterClrMapping/>
  </p:clrMapOvr>
  <mc:AlternateContent xmlns:mc="http://schemas.openxmlformats.org/markup-compatibility/2006" xmlns:p14="http://schemas.microsoft.com/office/powerpoint/2010/main">
    <mc:Choice Requires="p14">
      <p:transition spd="slow" p14:dur="2000" advTm="11335"/>
    </mc:Choice>
    <mc:Fallback xmlns="">
      <p:transition spd="slow" advTm="11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336E8-8E91-4A9C-9DD1-3A1361519F3A}"/>
              </a:ext>
            </a:extLst>
          </p:cNvPr>
          <p:cNvSpPr>
            <a:spLocks noGrp="1"/>
          </p:cNvSpPr>
          <p:nvPr>
            <p:ph type="ctrTitle"/>
          </p:nvPr>
        </p:nvSpPr>
        <p:spPr/>
        <p:txBody>
          <a:bodyPr/>
          <a:lstStyle/>
          <a:p>
            <a:r>
              <a:rPr lang="de-DE" dirty="0"/>
              <a:t>Wichtige Mikronährstoffe - Vitamin D</a:t>
            </a:r>
          </a:p>
        </p:txBody>
      </p:sp>
      <p:sp>
        <p:nvSpPr>
          <p:cNvPr id="4" name="Inhaltsplatzhalter 3">
            <a:extLst>
              <a:ext uri="{FF2B5EF4-FFF2-40B4-BE49-F238E27FC236}">
                <a16:creationId xmlns:a16="http://schemas.microsoft.com/office/drawing/2014/main" id="{F9F70B84-FC13-4456-AA43-3CD6B7364D50}"/>
              </a:ext>
            </a:extLst>
          </p:cNvPr>
          <p:cNvSpPr>
            <a:spLocks noGrp="1"/>
          </p:cNvSpPr>
          <p:nvPr>
            <p:ph sz="quarter" idx="11"/>
          </p:nvPr>
        </p:nvSpPr>
        <p:spPr>
          <a:xfrm>
            <a:off x="774353" y="1872916"/>
            <a:ext cx="10816755" cy="3552524"/>
          </a:xfrm>
        </p:spPr>
        <p:txBody>
          <a:bodyPr>
            <a:normAutofit/>
          </a:bodyPr>
          <a:lstStyle/>
          <a:p>
            <a:r>
              <a:rPr lang="de-DE" sz="2200" b="1" dirty="0"/>
              <a:t>Vitamin D ist wichtig für die</a:t>
            </a:r>
            <a:r>
              <a:rPr lang="de-DE" sz="2200" dirty="0"/>
              <a:t> Erhaltung der </a:t>
            </a:r>
            <a:r>
              <a:rPr lang="de-DE" sz="2200" b="1" dirty="0"/>
              <a:t>Knochen, Zähne </a:t>
            </a:r>
            <a:r>
              <a:rPr lang="de-DE" sz="2200" dirty="0"/>
              <a:t>und </a:t>
            </a:r>
            <a:r>
              <a:rPr lang="de-DE" sz="2200" b="1" dirty="0"/>
              <a:t>Muskelfunktion</a:t>
            </a:r>
            <a:endParaRPr lang="de-DE" sz="2200" dirty="0"/>
          </a:p>
          <a:p>
            <a:r>
              <a:rPr lang="de-DE" sz="2200" b="1" dirty="0">
                <a:solidFill>
                  <a:srgbClr val="0070C0"/>
                </a:solidFill>
              </a:rPr>
              <a:t>Im Alter </a:t>
            </a:r>
            <a:r>
              <a:rPr lang="de-DE" sz="2200" dirty="0"/>
              <a:t>häufig abnehmende </a:t>
            </a:r>
            <a:r>
              <a:rPr lang="de-DE" sz="2200" b="1" dirty="0"/>
              <a:t>Bewegungsaktivität</a:t>
            </a:r>
            <a:r>
              <a:rPr lang="de-DE" sz="2200" dirty="0"/>
              <a:t> und weniger Zeit im </a:t>
            </a:r>
            <a:r>
              <a:rPr lang="de-DE" sz="2200" b="1" dirty="0"/>
              <a:t>Sonnenlicht</a:t>
            </a:r>
          </a:p>
        </p:txBody>
      </p:sp>
      <p:sp>
        <p:nvSpPr>
          <p:cNvPr id="5" name="Foliennummernplatzhalter 4">
            <a:extLst>
              <a:ext uri="{FF2B5EF4-FFF2-40B4-BE49-F238E27FC236}">
                <a16:creationId xmlns:a16="http://schemas.microsoft.com/office/drawing/2014/main" id="{A0325A89-42A4-40D2-962F-E2318F5B259D}"/>
              </a:ext>
            </a:extLst>
          </p:cNvPr>
          <p:cNvSpPr>
            <a:spLocks noGrp="1"/>
          </p:cNvSpPr>
          <p:nvPr>
            <p:ph type="sldNum" sz="quarter" idx="4"/>
          </p:nvPr>
        </p:nvSpPr>
        <p:spPr/>
        <p:txBody>
          <a:bodyPr/>
          <a:lstStyle/>
          <a:p>
            <a:fld id="{55E28701-8639-479F-9481-4C48916E21BE}" type="slidenum">
              <a:rPr lang="de-DE" smtClean="0"/>
              <a:pPr/>
              <a:t>12</a:t>
            </a:fld>
            <a:endParaRPr lang="de-DE" dirty="0"/>
          </a:p>
        </p:txBody>
      </p:sp>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16" y="3477491"/>
            <a:ext cx="2208645" cy="2208645"/>
          </a:xfrm>
          <a:prstGeom prst="rect">
            <a:avLst/>
          </a:prstGeom>
        </p:spPr>
      </p:pic>
      <p:sp>
        <p:nvSpPr>
          <p:cNvPr id="25" name="Textfeld 24"/>
          <p:cNvSpPr txBox="1"/>
          <p:nvPr/>
        </p:nvSpPr>
        <p:spPr>
          <a:xfrm>
            <a:off x="6348716" y="5794423"/>
            <a:ext cx="2815938" cy="369332"/>
          </a:xfrm>
          <a:prstGeom prst="rect">
            <a:avLst/>
          </a:prstGeom>
          <a:noFill/>
        </p:spPr>
        <p:txBody>
          <a:bodyPr wrap="square" rtlCol="0">
            <a:spAutoFit/>
          </a:bodyPr>
          <a:lstStyle/>
          <a:p>
            <a:r>
              <a:rPr lang="de-DE" sz="900" dirty="0"/>
              <a:t>Quelle: https://www.praevention.com/wp-content/uploads/2017/06/sonne.jpg</a:t>
            </a:r>
          </a:p>
        </p:txBody>
      </p:sp>
      <p:pic>
        <p:nvPicPr>
          <p:cNvPr id="9" name="Inhaltsplatzhalter 5">
            <a:extLst>
              <a:ext uri="{FF2B5EF4-FFF2-40B4-BE49-F238E27FC236}">
                <a16:creationId xmlns:a16="http://schemas.microsoft.com/office/drawing/2014/main" id="{8C5DEF83-5D57-4778-BAE8-4E2318746744}"/>
              </a:ext>
            </a:extLst>
          </p:cNvPr>
          <p:cNvPicPr>
            <a:picLocks noGrp="1" noChangeAspect="1"/>
          </p:cNvPicPr>
          <p:nvPr>
            <p:ph sz="quarter" idx="11"/>
          </p:nvPr>
        </p:nvPicPr>
        <p:blipFill>
          <a:blip r:embed="rId7"/>
          <a:stretch>
            <a:fillRect/>
          </a:stretch>
        </p:blipFill>
        <p:spPr>
          <a:xfrm>
            <a:off x="2033216" y="2999874"/>
            <a:ext cx="3758948" cy="3163881"/>
          </a:xfrm>
          <a:prstGeom prst="rect">
            <a:avLst/>
          </a:prstGeom>
        </p:spPr>
      </p:pic>
      <p:pic>
        <p:nvPicPr>
          <p:cNvPr id="17" name="Audio 16">
            <a:hlinkClick r:id="" action="ppaction://media"/>
            <a:extLst>
              <a:ext uri="{FF2B5EF4-FFF2-40B4-BE49-F238E27FC236}">
                <a16:creationId xmlns:a16="http://schemas.microsoft.com/office/drawing/2014/main" id="{5C7FEE3A-7BEF-7340-9E54-FD2613517D2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a:solidFill>
            <a:srgbClr val="00894D"/>
          </a:solidFill>
        </p:spPr>
      </p:pic>
    </p:spTree>
    <p:custDataLst>
      <p:tags r:id="rId1"/>
    </p:custDataLst>
    <p:extLst>
      <p:ext uri="{BB962C8B-B14F-4D97-AF65-F5344CB8AC3E}">
        <p14:creationId xmlns:p14="http://schemas.microsoft.com/office/powerpoint/2010/main" val="1217511361"/>
      </p:ext>
    </p:extLst>
  </p:cSld>
  <p:clrMapOvr>
    <a:masterClrMapping/>
  </p:clrMapOvr>
  <mc:AlternateContent xmlns:mc="http://schemas.openxmlformats.org/markup-compatibility/2006" xmlns:p14="http://schemas.microsoft.com/office/powerpoint/2010/main">
    <mc:Choice Requires="p14">
      <p:transition spd="slow" p14:dur="2000" advTm="25178"/>
    </mc:Choice>
    <mc:Fallback xmlns="">
      <p:transition spd="slow" advTm="25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Omega 3 in Lebensmitteln</a:t>
            </a:r>
          </a:p>
        </p:txBody>
      </p:sp>
      <p:sp>
        <p:nvSpPr>
          <p:cNvPr id="5" name="Foliennummernplatzhalter 4"/>
          <p:cNvSpPr>
            <a:spLocks noGrp="1"/>
          </p:cNvSpPr>
          <p:nvPr>
            <p:ph type="sldNum" sz="quarter" idx="4"/>
          </p:nvPr>
        </p:nvSpPr>
        <p:spPr/>
        <p:txBody>
          <a:bodyPr/>
          <a:lstStyle/>
          <a:p>
            <a:fld id="{86CB4B4D-7CA3-9044-876B-883B54F8677D}" type="slidenum">
              <a:rPr lang="de-DE" smtClean="0"/>
              <a:t>13</a:t>
            </a:fld>
            <a:endParaRPr lang="de-DE"/>
          </a:p>
        </p:txBody>
      </p:sp>
      <p:graphicFrame>
        <p:nvGraphicFramePr>
          <p:cNvPr id="6" name="Diagramm 5"/>
          <p:cNvGraphicFramePr/>
          <p:nvPr/>
        </p:nvGraphicFramePr>
        <p:xfrm>
          <a:off x="1727201" y="1780988"/>
          <a:ext cx="8535594" cy="460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Audio 12">
            <a:hlinkClick r:id="" action="ppaction://media"/>
            <a:extLst>
              <a:ext uri="{FF2B5EF4-FFF2-40B4-BE49-F238E27FC236}">
                <a16:creationId xmlns:a16="http://schemas.microsoft.com/office/drawing/2014/main" id="{0292A13D-248A-B548-8A06-8A8DAC06507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3529529061"/>
      </p:ext>
    </p:extLst>
  </p:cSld>
  <p:clrMapOvr>
    <a:masterClrMapping/>
  </p:clrMapOvr>
  <mc:AlternateContent xmlns:mc="http://schemas.openxmlformats.org/markup-compatibility/2006" xmlns:p14="http://schemas.microsoft.com/office/powerpoint/2010/main">
    <mc:Choice Requires="p14">
      <p:transition spd="slow" p14:dur="2000" advTm="32621"/>
    </mc:Choice>
    <mc:Fallback xmlns="">
      <p:transition spd="slow" advTm="32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1"/>
          </p:nvPr>
        </p:nvPicPr>
        <p:blipFill>
          <a:blip r:embed="rId4"/>
          <a:stretch>
            <a:fillRect/>
          </a:stretch>
        </p:blipFill>
        <p:spPr>
          <a:xfrm>
            <a:off x="643686" y="1947342"/>
            <a:ext cx="9753600" cy="2657475"/>
          </a:xfrm>
          <a:prstGeom prst="rect">
            <a:avLst/>
          </a:prstGeom>
        </p:spPr>
      </p:pic>
      <p:sp>
        <p:nvSpPr>
          <p:cNvPr id="5" name="Foliennummernplatzhalter 4"/>
          <p:cNvSpPr>
            <a:spLocks noGrp="1"/>
          </p:cNvSpPr>
          <p:nvPr>
            <p:ph type="sldNum" sz="quarter" idx="4"/>
          </p:nvPr>
        </p:nvSpPr>
        <p:spPr/>
        <p:txBody>
          <a:bodyPr/>
          <a:lstStyle/>
          <a:p>
            <a:fld id="{55E28701-8639-479F-9481-4C48916E21BE}" type="slidenum">
              <a:rPr lang="de-DE" smtClean="0"/>
              <a:pPr/>
              <a:t>14</a:t>
            </a:fld>
            <a:endParaRPr lang="de-DE" dirty="0"/>
          </a:p>
        </p:txBody>
      </p:sp>
      <p:pic>
        <p:nvPicPr>
          <p:cNvPr id="3" name="Audio 2">
            <a:hlinkClick r:id="" action="ppaction://media"/>
            <a:extLst>
              <a:ext uri="{FF2B5EF4-FFF2-40B4-BE49-F238E27FC236}">
                <a16:creationId xmlns:a16="http://schemas.microsoft.com/office/drawing/2014/main" id="{B88D2911-F0DB-7743-8216-4121E5BEDF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5158034"/>
      </p:ext>
    </p:extLst>
  </p:cSld>
  <p:clrMapOvr>
    <a:masterClrMapping/>
  </p:clrMapOvr>
  <mc:AlternateContent xmlns:mc="http://schemas.openxmlformats.org/markup-compatibility/2006" xmlns:p14="http://schemas.microsoft.com/office/powerpoint/2010/main">
    <mc:Choice Requires="p14">
      <p:transition spd="slow" p14:dur="2000" advTm="10588"/>
    </mc:Choice>
    <mc:Fallback xmlns="">
      <p:transition spd="slow" advTm="10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B39751-3A04-412B-A5E1-3F3CFABA1676}"/>
              </a:ext>
            </a:extLst>
          </p:cNvPr>
          <p:cNvSpPr>
            <a:spLocks noGrp="1"/>
          </p:cNvSpPr>
          <p:nvPr>
            <p:ph type="ctrTitle"/>
          </p:nvPr>
        </p:nvSpPr>
        <p:spPr/>
        <p:txBody>
          <a:bodyPr/>
          <a:lstStyle/>
          <a:p>
            <a:r>
              <a:rPr lang="de-DE" dirty="0"/>
              <a:t>Sarkopenie</a:t>
            </a:r>
          </a:p>
        </p:txBody>
      </p:sp>
      <p:sp>
        <p:nvSpPr>
          <p:cNvPr id="7" name="Ellipse 6">
            <a:extLst>
              <a:ext uri="{FF2B5EF4-FFF2-40B4-BE49-F238E27FC236}">
                <a16:creationId xmlns:a16="http://schemas.microsoft.com/office/drawing/2014/main" id="{D5ECE9CF-BABC-442E-B963-BC6935011CCE}"/>
              </a:ext>
            </a:extLst>
          </p:cNvPr>
          <p:cNvSpPr/>
          <p:nvPr/>
        </p:nvSpPr>
        <p:spPr>
          <a:xfrm>
            <a:off x="864182" y="2230810"/>
            <a:ext cx="4758331" cy="1460037"/>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de-DE" sz="2200" b="1" dirty="0"/>
              <a:t>Sarkopenie = eine unterschätzte Erkrankung</a:t>
            </a:r>
          </a:p>
        </p:txBody>
      </p:sp>
      <p:sp>
        <p:nvSpPr>
          <p:cNvPr id="8" name="Ellipse 7">
            <a:extLst>
              <a:ext uri="{FF2B5EF4-FFF2-40B4-BE49-F238E27FC236}">
                <a16:creationId xmlns:a16="http://schemas.microsoft.com/office/drawing/2014/main" id="{9B42CE58-A049-4D18-9144-DDE82A5E6A15}"/>
              </a:ext>
            </a:extLst>
          </p:cNvPr>
          <p:cNvSpPr/>
          <p:nvPr/>
        </p:nvSpPr>
        <p:spPr>
          <a:xfrm>
            <a:off x="5897172" y="3156791"/>
            <a:ext cx="5465553" cy="1483909"/>
          </a:xfrm>
          <a:prstGeom prst="ellipse">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200" b="1" dirty="0"/>
              <a:t>30 bzw. 50 % </a:t>
            </a:r>
            <a:r>
              <a:rPr lang="de-DE" sz="2200" dirty="0"/>
              <a:t>(Frauen/Männer) der über 80-Jährigen</a:t>
            </a:r>
            <a:endParaRPr lang="de-DE" sz="2200" b="1" dirty="0"/>
          </a:p>
        </p:txBody>
      </p:sp>
      <p:sp>
        <p:nvSpPr>
          <p:cNvPr id="9" name="Ellipse 8">
            <a:extLst>
              <a:ext uri="{FF2B5EF4-FFF2-40B4-BE49-F238E27FC236}">
                <a16:creationId xmlns:a16="http://schemas.microsoft.com/office/drawing/2014/main" id="{E4872AFD-27B8-4EA5-9460-A9AEC1531D22}"/>
              </a:ext>
            </a:extLst>
          </p:cNvPr>
          <p:cNvSpPr/>
          <p:nvPr/>
        </p:nvSpPr>
        <p:spPr>
          <a:xfrm>
            <a:off x="1879937" y="4221579"/>
            <a:ext cx="3467918" cy="1395942"/>
          </a:xfrm>
          <a:prstGeom prst="ellipse">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200" b="1" dirty="0"/>
              <a:t>13 % </a:t>
            </a:r>
            <a:r>
              <a:rPr lang="de-DE" sz="2200" dirty="0"/>
              <a:t>der 60- bis 70-Jährigen </a:t>
            </a:r>
            <a:endParaRPr lang="de-DE" sz="2200" b="1" dirty="0"/>
          </a:p>
        </p:txBody>
      </p:sp>
      <p:pic>
        <p:nvPicPr>
          <p:cNvPr id="3" name="Audio 2">
            <a:hlinkClick r:id="" action="ppaction://media"/>
            <a:extLst>
              <a:ext uri="{FF2B5EF4-FFF2-40B4-BE49-F238E27FC236}">
                <a16:creationId xmlns:a16="http://schemas.microsoft.com/office/drawing/2014/main" id="{FCC657CF-D8C7-654D-AE8A-89ACC4E7AD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a:solidFill>
            <a:srgbClr val="00894D"/>
          </a:solidFill>
        </p:spPr>
      </p:pic>
      <p:sp>
        <p:nvSpPr>
          <p:cNvPr id="2" name="Foliennummernplatzhalter 1">
            <a:extLst>
              <a:ext uri="{FF2B5EF4-FFF2-40B4-BE49-F238E27FC236}">
                <a16:creationId xmlns:a16="http://schemas.microsoft.com/office/drawing/2014/main" id="{92622883-1FDC-E14A-BA8F-214FD9560E02}"/>
              </a:ext>
            </a:extLst>
          </p:cNvPr>
          <p:cNvSpPr>
            <a:spLocks noGrp="1"/>
          </p:cNvSpPr>
          <p:nvPr>
            <p:ph type="sldNum" sz="quarter" idx="4"/>
          </p:nvPr>
        </p:nvSpPr>
        <p:spPr/>
        <p:txBody>
          <a:bodyPr/>
          <a:lstStyle/>
          <a:p>
            <a:fld id="{55E28701-8639-479F-9481-4C48916E21BE}" type="slidenum">
              <a:rPr lang="de-DE" smtClean="0"/>
              <a:pPr/>
              <a:t>2</a:t>
            </a:fld>
            <a:endParaRPr lang="de-DE" dirty="0"/>
          </a:p>
        </p:txBody>
      </p:sp>
    </p:spTree>
    <p:extLst>
      <p:ext uri="{BB962C8B-B14F-4D97-AF65-F5344CB8AC3E}">
        <p14:creationId xmlns:p14="http://schemas.microsoft.com/office/powerpoint/2010/main" val="3833569900"/>
      </p:ext>
    </p:extLst>
  </p:cSld>
  <p:clrMapOvr>
    <a:masterClrMapping/>
  </p:clrMapOvr>
  <mc:AlternateContent xmlns:mc="http://schemas.openxmlformats.org/markup-compatibility/2006" xmlns:p14="http://schemas.microsoft.com/office/powerpoint/2010/main">
    <mc:Choice Requires="p14">
      <p:transition spd="slow" p14:dur="2000" advTm="13974"/>
    </mc:Choice>
    <mc:Fallback xmlns="">
      <p:transition spd="slow" advTm="13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A2E04C1-2F57-4869-897F-E6D2301FA503}"/>
              </a:ext>
            </a:extLst>
          </p:cNvPr>
          <p:cNvSpPr>
            <a:spLocks noGrp="1"/>
          </p:cNvSpPr>
          <p:nvPr>
            <p:ph type="ctrTitle"/>
          </p:nvPr>
        </p:nvSpPr>
        <p:spPr/>
        <p:txBody>
          <a:bodyPr/>
          <a:lstStyle/>
          <a:p>
            <a:r>
              <a:rPr lang="de-DE" dirty="0"/>
              <a:t>Was ist Sarkopenie?</a:t>
            </a:r>
          </a:p>
        </p:txBody>
      </p:sp>
      <p:sp>
        <p:nvSpPr>
          <p:cNvPr id="6" name="Inhaltsplatzhalter 5">
            <a:extLst>
              <a:ext uri="{FF2B5EF4-FFF2-40B4-BE49-F238E27FC236}">
                <a16:creationId xmlns:a16="http://schemas.microsoft.com/office/drawing/2014/main" id="{034A3B11-399A-4CA5-A166-6310F3CC435E}"/>
              </a:ext>
            </a:extLst>
          </p:cNvPr>
          <p:cNvSpPr>
            <a:spLocks noGrp="1"/>
          </p:cNvSpPr>
          <p:nvPr>
            <p:ph sz="quarter" idx="11"/>
          </p:nvPr>
        </p:nvSpPr>
        <p:spPr/>
        <p:txBody>
          <a:bodyPr/>
          <a:lstStyle/>
          <a:p>
            <a:endParaRPr lang="de-DE" dirty="0"/>
          </a:p>
          <a:p>
            <a:endParaRPr lang="de-DE" dirty="0"/>
          </a:p>
          <a:p>
            <a:pPr marL="0" indent="0">
              <a:buNone/>
            </a:pPr>
            <a:endParaRPr lang="de-DE" dirty="0"/>
          </a:p>
        </p:txBody>
      </p:sp>
      <p:sp>
        <p:nvSpPr>
          <p:cNvPr id="7" name="Textfeld 6">
            <a:extLst>
              <a:ext uri="{FF2B5EF4-FFF2-40B4-BE49-F238E27FC236}">
                <a16:creationId xmlns:a16="http://schemas.microsoft.com/office/drawing/2014/main" id="{BF02F54B-15A6-47ED-AFF0-3FC64A949A59}"/>
              </a:ext>
            </a:extLst>
          </p:cNvPr>
          <p:cNvSpPr txBox="1"/>
          <p:nvPr/>
        </p:nvSpPr>
        <p:spPr>
          <a:xfrm>
            <a:off x="688975" y="2459504"/>
            <a:ext cx="4718957" cy="1938992"/>
          </a:xfrm>
          <a:prstGeom prst="rect">
            <a:avLst/>
          </a:prstGeom>
          <a:noFill/>
          <a:ln w="57150">
            <a:solidFill>
              <a:srgbClr val="0070C0"/>
            </a:solidFill>
          </a:ln>
        </p:spPr>
        <p:txBody>
          <a:bodyPr wrap="square" rtlCol="0">
            <a:spAutoFit/>
          </a:bodyPr>
          <a:lstStyle/>
          <a:p>
            <a:pPr algn="ctr"/>
            <a:r>
              <a:rPr lang="de-DE" sz="2400" b="1" dirty="0">
                <a:solidFill>
                  <a:srgbClr val="00894D"/>
                </a:solidFill>
              </a:rPr>
              <a:t>Kennzeichen für Sarkopenie:</a:t>
            </a:r>
          </a:p>
          <a:p>
            <a:pPr algn="ctr"/>
            <a:r>
              <a:rPr lang="de-DE" sz="2400" b="1" dirty="0"/>
              <a:t>Verlust </a:t>
            </a:r>
            <a:r>
              <a:rPr lang="de-DE" sz="2400" dirty="0"/>
              <a:t>von </a:t>
            </a:r>
          </a:p>
          <a:p>
            <a:pPr algn="ctr"/>
            <a:r>
              <a:rPr lang="de-DE" sz="2400" dirty="0"/>
              <a:t>~ Muskelfunktion, </a:t>
            </a:r>
          </a:p>
          <a:p>
            <a:pPr algn="ctr"/>
            <a:r>
              <a:rPr lang="de-DE" sz="2400" dirty="0"/>
              <a:t>~ Muskelkraft und </a:t>
            </a:r>
          </a:p>
          <a:p>
            <a:pPr algn="ctr"/>
            <a:r>
              <a:rPr lang="de-DE" sz="2400" dirty="0"/>
              <a:t>~ Muskelmasse</a:t>
            </a:r>
          </a:p>
        </p:txBody>
      </p:sp>
      <p:sp>
        <p:nvSpPr>
          <p:cNvPr id="12" name="Textfeld 11">
            <a:extLst>
              <a:ext uri="{FF2B5EF4-FFF2-40B4-BE49-F238E27FC236}">
                <a16:creationId xmlns:a16="http://schemas.microsoft.com/office/drawing/2014/main" id="{4D8EF26D-7298-4C8E-B3FD-73DE5144B803}"/>
              </a:ext>
            </a:extLst>
          </p:cNvPr>
          <p:cNvSpPr txBox="1"/>
          <p:nvPr/>
        </p:nvSpPr>
        <p:spPr>
          <a:xfrm>
            <a:off x="6817061" y="2224365"/>
            <a:ext cx="4718957" cy="1569660"/>
          </a:xfrm>
          <a:prstGeom prst="rect">
            <a:avLst/>
          </a:prstGeom>
          <a:noFill/>
          <a:ln w="57150">
            <a:solidFill>
              <a:srgbClr val="00894D"/>
            </a:solidFill>
          </a:ln>
        </p:spPr>
        <p:txBody>
          <a:bodyPr wrap="square" rtlCol="0">
            <a:spAutoFit/>
          </a:bodyPr>
          <a:lstStyle/>
          <a:p>
            <a:pPr algn="ctr"/>
            <a:r>
              <a:rPr lang="de-DE" sz="2400" b="1" dirty="0"/>
              <a:t>Negative gesundheitliche Folgen:</a:t>
            </a:r>
          </a:p>
          <a:p>
            <a:pPr algn="ctr"/>
            <a:r>
              <a:rPr lang="de-DE" sz="2400" dirty="0"/>
              <a:t>~ abnehmende Beweglichkeit</a:t>
            </a:r>
          </a:p>
          <a:p>
            <a:pPr algn="ctr"/>
            <a:r>
              <a:rPr lang="de-DE" sz="2400" dirty="0"/>
              <a:t> ~ Stürze</a:t>
            </a:r>
          </a:p>
          <a:p>
            <a:pPr algn="ctr"/>
            <a:r>
              <a:rPr lang="de-DE" sz="2400" dirty="0"/>
              <a:t>~ Gebrechlichkeit</a:t>
            </a:r>
          </a:p>
        </p:txBody>
      </p:sp>
      <p:sp>
        <p:nvSpPr>
          <p:cNvPr id="13" name="Textfeld 12">
            <a:extLst>
              <a:ext uri="{FF2B5EF4-FFF2-40B4-BE49-F238E27FC236}">
                <a16:creationId xmlns:a16="http://schemas.microsoft.com/office/drawing/2014/main" id="{74C9A6FA-EF23-4646-997F-8DD651A1C784}"/>
              </a:ext>
            </a:extLst>
          </p:cNvPr>
          <p:cNvSpPr txBox="1"/>
          <p:nvPr/>
        </p:nvSpPr>
        <p:spPr>
          <a:xfrm>
            <a:off x="3344991" y="5018170"/>
            <a:ext cx="5123148" cy="830997"/>
          </a:xfrm>
          <a:prstGeom prst="rect">
            <a:avLst/>
          </a:prstGeom>
          <a:noFill/>
          <a:ln w="57150">
            <a:solidFill>
              <a:srgbClr val="C00000"/>
            </a:solidFill>
          </a:ln>
        </p:spPr>
        <p:txBody>
          <a:bodyPr wrap="square" rtlCol="0">
            <a:spAutoFit/>
          </a:bodyPr>
          <a:lstStyle/>
          <a:p>
            <a:pPr algn="ctr"/>
            <a:r>
              <a:rPr lang="de-DE" sz="2400" b="1" dirty="0"/>
              <a:t>Weitere Folgen:</a:t>
            </a:r>
          </a:p>
          <a:p>
            <a:pPr algn="ctr"/>
            <a:r>
              <a:rPr lang="de-DE" sz="2400" dirty="0"/>
              <a:t>~ sinkende Lebensqualität </a:t>
            </a:r>
          </a:p>
        </p:txBody>
      </p:sp>
      <p:pic>
        <p:nvPicPr>
          <p:cNvPr id="2" name="Audio 1">
            <a:hlinkClick r:id="" action="ppaction://media"/>
            <a:extLst>
              <a:ext uri="{FF2B5EF4-FFF2-40B4-BE49-F238E27FC236}">
                <a16:creationId xmlns:a16="http://schemas.microsoft.com/office/drawing/2014/main" id="{E4ABF371-57C3-604E-8E43-F7B24DDCA92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a:solidFill>
            <a:srgbClr val="00894D"/>
          </a:solidFill>
        </p:spPr>
      </p:pic>
      <p:sp>
        <p:nvSpPr>
          <p:cNvPr id="3" name="Foliennummernplatzhalter 2">
            <a:extLst>
              <a:ext uri="{FF2B5EF4-FFF2-40B4-BE49-F238E27FC236}">
                <a16:creationId xmlns:a16="http://schemas.microsoft.com/office/drawing/2014/main" id="{6717D4D5-4124-CB48-97E0-4EF2E67C68D1}"/>
              </a:ext>
            </a:extLst>
          </p:cNvPr>
          <p:cNvSpPr>
            <a:spLocks noGrp="1"/>
          </p:cNvSpPr>
          <p:nvPr>
            <p:ph type="sldNum" sz="quarter" idx="4"/>
          </p:nvPr>
        </p:nvSpPr>
        <p:spPr/>
        <p:txBody>
          <a:bodyPr/>
          <a:lstStyle/>
          <a:p>
            <a:fld id="{55E28701-8639-479F-9481-4C48916E21BE}" type="slidenum">
              <a:rPr lang="de-DE" smtClean="0"/>
              <a:pPr/>
              <a:t>3</a:t>
            </a:fld>
            <a:endParaRPr lang="de-DE" dirty="0"/>
          </a:p>
        </p:txBody>
      </p:sp>
    </p:spTree>
    <p:custDataLst>
      <p:tags r:id="rId1"/>
    </p:custDataLst>
    <p:extLst>
      <p:ext uri="{BB962C8B-B14F-4D97-AF65-F5344CB8AC3E}">
        <p14:creationId xmlns:p14="http://schemas.microsoft.com/office/powerpoint/2010/main" val="3735984594"/>
      </p:ext>
    </p:extLst>
  </p:cSld>
  <p:clrMapOvr>
    <a:masterClrMapping/>
  </p:clrMapOvr>
  <mc:AlternateContent xmlns:mc="http://schemas.openxmlformats.org/markup-compatibility/2006" xmlns:p14="http://schemas.microsoft.com/office/powerpoint/2010/main">
    <mc:Choice Requires="p14">
      <p:transition spd="slow" p14:dur="2000" advTm="17623"/>
    </mc:Choice>
    <mc:Fallback xmlns="">
      <p:transition spd="slow" advTm="17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9F57-A9ED-4D61-844B-63E502AF66EB}"/>
              </a:ext>
            </a:extLst>
          </p:cNvPr>
          <p:cNvSpPr>
            <a:spLocks noGrp="1"/>
          </p:cNvSpPr>
          <p:nvPr>
            <p:ph type="ctrTitle"/>
          </p:nvPr>
        </p:nvSpPr>
        <p:spPr/>
        <p:txBody>
          <a:bodyPr/>
          <a:lstStyle/>
          <a:p>
            <a:r>
              <a:rPr lang="de-DE" dirty="0"/>
              <a:t>Symptome: Probleme im Alltag</a:t>
            </a:r>
            <a:br>
              <a:rPr lang="de-DE" dirty="0"/>
            </a:br>
            <a:endParaRPr lang="de-DE" dirty="0"/>
          </a:p>
        </p:txBody>
      </p:sp>
      <p:graphicFrame>
        <p:nvGraphicFramePr>
          <p:cNvPr id="6" name="Inhaltsplatzhalter 5">
            <a:extLst>
              <a:ext uri="{FF2B5EF4-FFF2-40B4-BE49-F238E27FC236}">
                <a16:creationId xmlns:a16="http://schemas.microsoft.com/office/drawing/2014/main" id="{A68B4398-D5ED-4400-AD22-90EF4CEB6E16}"/>
              </a:ext>
            </a:extLst>
          </p:cNvPr>
          <p:cNvGraphicFramePr>
            <a:graphicFrameLocks noGrp="1"/>
          </p:cNvGraphicFramePr>
          <p:nvPr>
            <p:ph sz="quarter" idx="11"/>
            <p:extLst>
              <p:ext uri="{D42A27DB-BD31-4B8C-83A1-F6EECF244321}">
                <p14:modId xmlns:p14="http://schemas.microsoft.com/office/powerpoint/2010/main" val="2173014818"/>
              </p:ext>
            </p:extLst>
          </p:nvPr>
        </p:nvGraphicFramePr>
        <p:xfrm>
          <a:off x="774700" y="2362200"/>
          <a:ext cx="10675938" cy="325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Foliennummernplatzhalter 4">
            <a:extLst>
              <a:ext uri="{FF2B5EF4-FFF2-40B4-BE49-F238E27FC236}">
                <a16:creationId xmlns:a16="http://schemas.microsoft.com/office/drawing/2014/main" id="{C1FF3B86-5571-4415-9AEF-8ADE41CDC777}"/>
              </a:ext>
            </a:extLst>
          </p:cNvPr>
          <p:cNvSpPr>
            <a:spLocks noGrp="1"/>
          </p:cNvSpPr>
          <p:nvPr>
            <p:ph type="sldNum" sz="quarter" idx="4"/>
          </p:nvPr>
        </p:nvSpPr>
        <p:spPr/>
        <p:txBody>
          <a:bodyPr/>
          <a:lstStyle/>
          <a:p>
            <a:fld id="{55E28701-8639-479F-9481-4C48916E21BE}" type="slidenum">
              <a:rPr lang="de-DE" smtClean="0"/>
              <a:pPr/>
              <a:t>4</a:t>
            </a:fld>
            <a:endParaRPr lang="de-DE" dirty="0"/>
          </a:p>
        </p:txBody>
      </p:sp>
      <p:sp>
        <p:nvSpPr>
          <p:cNvPr id="8" name="Textfeld 7">
            <a:extLst>
              <a:ext uri="{FF2B5EF4-FFF2-40B4-BE49-F238E27FC236}">
                <a16:creationId xmlns:a16="http://schemas.microsoft.com/office/drawing/2014/main" id="{E45345C0-8861-431E-826E-251FA2736FB1}"/>
              </a:ext>
            </a:extLst>
          </p:cNvPr>
          <p:cNvSpPr txBox="1"/>
          <p:nvPr/>
        </p:nvSpPr>
        <p:spPr>
          <a:xfrm>
            <a:off x="3664243" y="6049452"/>
            <a:ext cx="4896463" cy="461665"/>
          </a:xfrm>
          <a:prstGeom prst="rect">
            <a:avLst/>
          </a:prstGeom>
          <a:noFill/>
          <a:ln w="57150">
            <a:solidFill>
              <a:srgbClr val="FFC000"/>
            </a:solidFill>
          </a:ln>
        </p:spPr>
        <p:txBody>
          <a:bodyPr wrap="square" rtlCol="0">
            <a:spAutoFit/>
          </a:bodyPr>
          <a:lstStyle/>
          <a:p>
            <a:pPr algn="ctr"/>
            <a:r>
              <a:rPr lang="de-DE" sz="2400" b="1" dirty="0"/>
              <a:t>Kraft lässt in allen Bereichen nach!</a:t>
            </a:r>
          </a:p>
        </p:txBody>
      </p:sp>
      <p:pic>
        <p:nvPicPr>
          <p:cNvPr id="10" name="Audio 9">
            <a:hlinkClick r:id="" action="ppaction://media"/>
            <a:extLst>
              <a:ext uri="{FF2B5EF4-FFF2-40B4-BE49-F238E27FC236}">
                <a16:creationId xmlns:a16="http://schemas.microsoft.com/office/drawing/2014/main" id="{D3CE3C7A-94BE-AA45-8DF9-1F01C2DC1856}"/>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163300" y="5829300"/>
            <a:ext cx="812800" cy="812800"/>
          </a:xfrm>
          <a:prstGeom prst="rect">
            <a:avLst/>
          </a:prstGeom>
          <a:solidFill>
            <a:srgbClr val="00894D"/>
          </a:solidFill>
        </p:spPr>
      </p:pic>
    </p:spTree>
    <p:custDataLst>
      <p:tags r:id="rId1"/>
    </p:custDataLst>
    <p:extLst>
      <p:ext uri="{BB962C8B-B14F-4D97-AF65-F5344CB8AC3E}">
        <p14:creationId xmlns:p14="http://schemas.microsoft.com/office/powerpoint/2010/main" val="1791931898"/>
      </p:ext>
    </p:extLst>
  </p:cSld>
  <p:clrMapOvr>
    <a:masterClrMapping/>
  </p:clrMapOvr>
  <mc:AlternateContent xmlns:mc="http://schemas.openxmlformats.org/markup-compatibility/2006" xmlns:p14="http://schemas.microsoft.com/office/powerpoint/2010/main">
    <mc:Choice Requires="p14">
      <p:transition spd="slow" p14:dur="2000" advTm="23276"/>
    </mc:Choice>
    <mc:Fallback xmlns="">
      <p:transition spd="slow" advTm="23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7792-C996-44C8-9992-1AA20DF8B598}"/>
              </a:ext>
            </a:extLst>
          </p:cNvPr>
          <p:cNvSpPr>
            <a:spLocks noGrp="1"/>
          </p:cNvSpPr>
          <p:nvPr>
            <p:ph type="ctrTitle"/>
          </p:nvPr>
        </p:nvSpPr>
        <p:spPr/>
        <p:txBody>
          <a:bodyPr/>
          <a:lstStyle/>
          <a:p>
            <a:r>
              <a:rPr lang="de-DE" dirty="0"/>
              <a:t>Vorbeugung einer </a:t>
            </a:r>
            <a:r>
              <a:rPr lang="de-DE" dirty="0" err="1"/>
              <a:t>Sarkopenie</a:t>
            </a:r>
            <a:endParaRPr lang="de-DE" dirty="0"/>
          </a:p>
        </p:txBody>
      </p:sp>
      <p:sp>
        <p:nvSpPr>
          <p:cNvPr id="4" name="Inhaltsplatzhalter 3">
            <a:extLst>
              <a:ext uri="{FF2B5EF4-FFF2-40B4-BE49-F238E27FC236}">
                <a16:creationId xmlns:a16="http://schemas.microsoft.com/office/drawing/2014/main" id="{DDF1FE76-9E30-4178-AF7E-C0B44B8D0245}"/>
              </a:ext>
            </a:extLst>
          </p:cNvPr>
          <p:cNvSpPr>
            <a:spLocks noGrp="1"/>
          </p:cNvSpPr>
          <p:nvPr>
            <p:ph sz="quarter" idx="11"/>
          </p:nvPr>
        </p:nvSpPr>
        <p:spPr>
          <a:xfrm>
            <a:off x="774354" y="2362200"/>
            <a:ext cx="10676285" cy="3255321"/>
          </a:xfrm>
        </p:spPr>
        <p:txBody>
          <a:bodyPr>
            <a:normAutofit/>
          </a:bodyPr>
          <a:lstStyle/>
          <a:p>
            <a:pPr marL="0" indent="0">
              <a:buNone/>
            </a:pPr>
            <a:endParaRPr lang="de-DE" b="1" dirty="0"/>
          </a:p>
          <a:p>
            <a:pPr marL="0" indent="0">
              <a:buNone/>
            </a:pPr>
            <a:endParaRPr lang="de-DE" sz="1200" b="1" dirty="0"/>
          </a:p>
        </p:txBody>
      </p:sp>
      <p:sp>
        <p:nvSpPr>
          <p:cNvPr id="5" name="Foliennummernplatzhalter 4">
            <a:extLst>
              <a:ext uri="{FF2B5EF4-FFF2-40B4-BE49-F238E27FC236}">
                <a16:creationId xmlns:a16="http://schemas.microsoft.com/office/drawing/2014/main" id="{E78E65CC-9188-4175-9AF2-2AC9D05C14CF}"/>
              </a:ext>
            </a:extLst>
          </p:cNvPr>
          <p:cNvSpPr>
            <a:spLocks noGrp="1"/>
          </p:cNvSpPr>
          <p:nvPr>
            <p:ph type="sldNum" sz="quarter" idx="4"/>
          </p:nvPr>
        </p:nvSpPr>
        <p:spPr/>
        <p:txBody>
          <a:bodyPr/>
          <a:lstStyle/>
          <a:p>
            <a:fld id="{55E28701-8639-479F-9481-4C48916E21BE}" type="slidenum">
              <a:rPr lang="de-DE" smtClean="0"/>
              <a:pPr/>
              <a:t>5</a:t>
            </a:fld>
            <a:endParaRPr lang="de-DE" dirty="0"/>
          </a:p>
        </p:txBody>
      </p:sp>
      <p:sp>
        <p:nvSpPr>
          <p:cNvPr id="6" name="Textfeld 5">
            <a:extLst>
              <a:ext uri="{FF2B5EF4-FFF2-40B4-BE49-F238E27FC236}">
                <a16:creationId xmlns:a16="http://schemas.microsoft.com/office/drawing/2014/main" id="{736AA837-120D-4738-B4A1-390AABC89019}"/>
              </a:ext>
            </a:extLst>
          </p:cNvPr>
          <p:cNvSpPr txBox="1"/>
          <p:nvPr/>
        </p:nvSpPr>
        <p:spPr>
          <a:xfrm>
            <a:off x="1881894" y="2049970"/>
            <a:ext cx="7574772" cy="769441"/>
          </a:xfrm>
          <a:prstGeom prst="rect">
            <a:avLst/>
          </a:prstGeom>
          <a:noFill/>
          <a:ln w="57150">
            <a:solidFill>
              <a:srgbClr val="00894D"/>
            </a:solidFill>
          </a:ln>
        </p:spPr>
        <p:txBody>
          <a:bodyPr wrap="square" rtlCol="0">
            <a:spAutoFit/>
          </a:bodyPr>
          <a:lstStyle/>
          <a:p>
            <a:r>
              <a:rPr lang="de-DE" sz="2400" b="1" dirty="0">
                <a:solidFill>
                  <a:schemeClr val="accent2"/>
                </a:solidFill>
              </a:rPr>
              <a:t>Ziel: </a:t>
            </a:r>
            <a:r>
              <a:rPr lang="de-DE" sz="2000" dirty="0"/>
              <a:t>Muskelmasse, -kraft und -leistung verbessern</a:t>
            </a:r>
          </a:p>
          <a:p>
            <a:endParaRPr lang="de-DE" sz="2000" dirty="0"/>
          </a:p>
        </p:txBody>
      </p:sp>
      <p:sp>
        <p:nvSpPr>
          <p:cNvPr id="7" name="Textfeld 6">
            <a:extLst>
              <a:ext uri="{FF2B5EF4-FFF2-40B4-BE49-F238E27FC236}">
                <a16:creationId xmlns:a16="http://schemas.microsoft.com/office/drawing/2014/main" id="{736AA837-120D-4738-B4A1-390AABC89019}"/>
              </a:ext>
            </a:extLst>
          </p:cNvPr>
          <p:cNvSpPr txBox="1"/>
          <p:nvPr/>
        </p:nvSpPr>
        <p:spPr>
          <a:xfrm>
            <a:off x="1698271" y="2986758"/>
            <a:ext cx="3327283" cy="1138773"/>
          </a:xfrm>
          <a:prstGeom prst="rect">
            <a:avLst/>
          </a:prstGeom>
          <a:noFill/>
          <a:ln w="57150">
            <a:noFill/>
          </a:ln>
        </p:spPr>
        <p:txBody>
          <a:bodyPr wrap="square" rtlCol="0">
            <a:spAutoFit/>
          </a:bodyPr>
          <a:lstStyle/>
          <a:p>
            <a:endParaRPr lang="de-DE" sz="2400" b="1" dirty="0">
              <a:solidFill>
                <a:schemeClr val="accent2"/>
              </a:solidFill>
            </a:endParaRPr>
          </a:p>
          <a:p>
            <a:pPr algn="ctr"/>
            <a:r>
              <a:rPr lang="de-DE" sz="2400" b="1" dirty="0">
                <a:solidFill>
                  <a:srgbClr val="E51319"/>
                </a:solidFill>
              </a:rPr>
              <a:t>1. Körperliche Aktivität</a:t>
            </a:r>
            <a:endParaRPr lang="de-DE" sz="2000" dirty="0">
              <a:solidFill>
                <a:srgbClr val="E51319"/>
              </a:solidFill>
            </a:endParaRPr>
          </a:p>
          <a:p>
            <a:endParaRPr lang="de-DE" sz="2000" dirty="0"/>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1894" y="4275910"/>
            <a:ext cx="1463040" cy="1463040"/>
          </a:xfrm>
          <a:prstGeom prst="rect">
            <a:avLst/>
          </a:prstGeom>
        </p:spPr>
      </p:pic>
      <p:pic>
        <p:nvPicPr>
          <p:cNvPr id="10" name="Grafik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99658" y="3932308"/>
            <a:ext cx="1525896" cy="1525896"/>
          </a:xfrm>
          <a:prstGeom prst="rect">
            <a:avLst/>
          </a:prstGeom>
        </p:spPr>
      </p:pic>
      <p:sp>
        <p:nvSpPr>
          <p:cNvPr id="11" name="Textfeld 10">
            <a:extLst>
              <a:ext uri="{FF2B5EF4-FFF2-40B4-BE49-F238E27FC236}">
                <a16:creationId xmlns:a16="http://schemas.microsoft.com/office/drawing/2014/main" id="{736AA837-120D-4738-B4A1-390AABC89019}"/>
              </a:ext>
            </a:extLst>
          </p:cNvPr>
          <p:cNvSpPr txBox="1"/>
          <p:nvPr/>
        </p:nvSpPr>
        <p:spPr>
          <a:xfrm>
            <a:off x="6129383" y="2986758"/>
            <a:ext cx="3327283" cy="1138773"/>
          </a:xfrm>
          <a:prstGeom prst="rect">
            <a:avLst/>
          </a:prstGeom>
          <a:noFill/>
          <a:ln w="57150">
            <a:noFill/>
          </a:ln>
        </p:spPr>
        <p:txBody>
          <a:bodyPr wrap="square" rtlCol="0">
            <a:spAutoFit/>
          </a:bodyPr>
          <a:lstStyle/>
          <a:p>
            <a:endParaRPr lang="de-DE" sz="2400" b="1" dirty="0">
              <a:solidFill>
                <a:schemeClr val="accent2"/>
              </a:solidFill>
            </a:endParaRPr>
          </a:p>
          <a:p>
            <a:pPr algn="ctr"/>
            <a:r>
              <a:rPr lang="de-DE" sz="2400" b="1" dirty="0">
                <a:solidFill>
                  <a:srgbClr val="E51319"/>
                </a:solidFill>
              </a:rPr>
              <a:t>2. Optimierte Ernährung</a:t>
            </a:r>
            <a:endParaRPr lang="de-DE" sz="2000" dirty="0">
              <a:solidFill>
                <a:srgbClr val="E51319"/>
              </a:solidFill>
            </a:endParaRPr>
          </a:p>
          <a:p>
            <a:endParaRPr lang="de-DE" sz="2000" dirty="0"/>
          </a:p>
        </p:txBody>
      </p:sp>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1946" y="4495366"/>
            <a:ext cx="3474720" cy="1243584"/>
          </a:xfrm>
          <a:prstGeom prst="rect">
            <a:avLst/>
          </a:prstGeom>
        </p:spPr>
      </p:pic>
      <p:pic>
        <p:nvPicPr>
          <p:cNvPr id="16" name="Audio 15">
            <a:hlinkClick r:id="" action="ppaction://media"/>
            <a:extLst>
              <a:ext uri="{FF2B5EF4-FFF2-40B4-BE49-F238E27FC236}">
                <a16:creationId xmlns:a16="http://schemas.microsoft.com/office/drawing/2014/main" id="{44974734-22D2-A046-B344-07D7C6DF1BA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63300" y="5829300"/>
            <a:ext cx="812800" cy="812800"/>
          </a:xfrm>
          <a:prstGeom prst="rect">
            <a:avLst/>
          </a:prstGeom>
          <a:solidFill>
            <a:srgbClr val="00894D"/>
          </a:solidFill>
        </p:spPr>
      </p:pic>
    </p:spTree>
    <p:custDataLst>
      <p:tags r:id="rId1"/>
    </p:custDataLst>
    <p:extLst>
      <p:ext uri="{BB962C8B-B14F-4D97-AF65-F5344CB8AC3E}">
        <p14:creationId xmlns:p14="http://schemas.microsoft.com/office/powerpoint/2010/main" val="2299603061"/>
      </p:ext>
    </p:extLst>
  </p:cSld>
  <p:clrMapOvr>
    <a:masterClrMapping/>
  </p:clrMapOvr>
  <mc:AlternateContent xmlns:mc="http://schemas.openxmlformats.org/markup-compatibility/2006" xmlns:p14="http://schemas.microsoft.com/office/powerpoint/2010/main">
    <mc:Choice Requires="p14">
      <p:transition spd="slow" p14:dur="2000" advTm="21736"/>
    </mc:Choice>
    <mc:Fallback xmlns="">
      <p:transition spd="slow" advTm="21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16"/>
                </p:tgtEl>
              </p:cMediaNode>
            </p:audio>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55E28701-8639-479F-9481-4C48916E21BE}" type="slidenum">
              <a:rPr lang="de-DE" smtClean="0"/>
              <a:pPr/>
              <a:t>6</a:t>
            </a:fld>
            <a:endParaRPr lang="de-DE" dirty="0"/>
          </a:p>
        </p:txBody>
      </p:sp>
      <p:pic>
        <p:nvPicPr>
          <p:cNvPr id="8" name="Inhaltsplatzhalter 7"/>
          <p:cNvPicPr>
            <a:picLocks noGrp="1" noChangeAspect="1"/>
          </p:cNvPicPr>
          <p:nvPr>
            <p:ph sz="quarter" idx="11"/>
          </p:nvPr>
        </p:nvPicPr>
        <p:blipFill>
          <a:blip r:embed="rId4"/>
          <a:stretch>
            <a:fillRect/>
          </a:stretch>
        </p:blipFill>
        <p:spPr>
          <a:xfrm>
            <a:off x="848272" y="1925331"/>
            <a:ext cx="10675938" cy="2904217"/>
          </a:xfrm>
          <a:prstGeom prst="rect">
            <a:avLst/>
          </a:prstGeom>
        </p:spPr>
      </p:pic>
      <p:pic>
        <p:nvPicPr>
          <p:cNvPr id="2" name="Audio 1">
            <a:hlinkClick r:id="" action="ppaction://media"/>
            <a:extLst>
              <a:ext uri="{FF2B5EF4-FFF2-40B4-BE49-F238E27FC236}">
                <a16:creationId xmlns:a16="http://schemas.microsoft.com/office/drawing/2014/main" id="{E5A95376-BA6A-1F45-B053-1511A417A3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3837506274"/>
      </p:ext>
    </p:extLst>
  </p:cSld>
  <p:clrMapOvr>
    <a:masterClrMapping/>
  </p:clrMapOvr>
  <mc:AlternateContent xmlns:mc="http://schemas.openxmlformats.org/markup-compatibility/2006" xmlns:p14="http://schemas.microsoft.com/office/powerpoint/2010/main">
    <mc:Choice Requires="p14">
      <p:transition spd="slow" p14:dur="2000" advTm="13224"/>
    </mc:Choice>
    <mc:Fallback xmlns="">
      <p:transition spd="slow" advTm="13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Zahlreiche Altersveränderungen …</a:t>
            </a:r>
          </a:p>
        </p:txBody>
      </p:sp>
      <p:sp>
        <p:nvSpPr>
          <p:cNvPr id="3" name="Textplatzhalter 2"/>
          <p:cNvSpPr>
            <a:spLocks noGrp="1"/>
          </p:cNvSpPr>
          <p:nvPr>
            <p:ph type="body" sz="quarter" idx="10"/>
          </p:nvPr>
        </p:nvSpPr>
        <p:spPr/>
        <p:txBody>
          <a:bodyPr/>
          <a:lstStyle/>
          <a:p>
            <a:endParaRPr lang="de-DE"/>
          </a:p>
        </p:txBody>
      </p:sp>
      <p:sp>
        <p:nvSpPr>
          <p:cNvPr id="6" name="Inhaltsplatzhalter 5"/>
          <p:cNvSpPr>
            <a:spLocks noGrp="1"/>
          </p:cNvSpPr>
          <p:nvPr>
            <p:ph sz="quarter" idx="11"/>
          </p:nvPr>
        </p:nvSpPr>
        <p:spPr>
          <a:xfrm>
            <a:off x="774354" y="2362200"/>
            <a:ext cx="10090870" cy="2909047"/>
          </a:xfrm>
        </p:spPr>
        <p:txBody>
          <a:bodyPr>
            <a:normAutofit/>
          </a:bodyPr>
          <a:lstStyle/>
          <a:p>
            <a:r>
              <a:rPr lang="de-DE" dirty="0"/>
              <a:t>führen dazu, dass weniger Energie benötigt wird</a:t>
            </a:r>
          </a:p>
          <a:p>
            <a:r>
              <a:rPr lang="de-DE" dirty="0"/>
              <a:t>Der Nährstoffbedarf ist nahezu gleichbleibend                                                                                                 bzw. erhöht für ­einige Nährstoffe wie Proteine</a:t>
            </a:r>
          </a:p>
        </p:txBody>
      </p:sp>
      <p:pic>
        <p:nvPicPr>
          <p:cNvPr id="9" name="Inhaltsplatzhalter 5"/>
          <p:cNvPicPr>
            <a:picLocks noGrp="1" noChangeAspect="1"/>
          </p:cNvPicPr>
          <p:nvPr>
            <p:ph sz="quarter" idx="11"/>
          </p:nvPr>
        </p:nvPicPr>
        <p:blipFill>
          <a:blip r:embed="rId5"/>
          <a:stretch>
            <a:fillRect/>
          </a:stretch>
        </p:blipFill>
        <p:spPr>
          <a:xfrm>
            <a:off x="8011443" y="2151098"/>
            <a:ext cx="3439153" cy="3745214"/>
          </a:xfrm>
          <a:prstGeom prst="rect">
            <a:avLst/>
          </a:prstGeom>
        </p:spPr>
      </p:pic>
      <p:pic>
        <p:nvPicPr>
          <p:cNvPr id="2" name="Audio 1">
            <a:hlinkClick r:id="" action="ppaction://media"/>
            <a:extLst>
              <a:ext uri="{FF2B5EF4-FFF2-40B4-BE49-F238E27FC236}">
                <a16:creationId xmlns:a16="http://schemas.microsoft.com/office/drawing/2014/main" id="{4BA4D345-0BE7-664C-8DCA-0F4BB7F12F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a:solidFill>
            <a:srgbClr val="00894D"/>
          </a:solidFill>
        </p:spPr>
      </p:pic>
      <p:sp>
        <p:nvSpPr>
          <p:cNvPr id="5" name="Foliennummernplatzhalter 4">
            <a:extLst>
              <a:ext uri="{FF2B5EF4-FFF2-40B4-BE49-F238E27FC236}">
                <a16:creationId xmlns:a16="http://schemas.microsoft.com/office/drawing/2014/main" id="{05CA1241-A72D-8F4E-98F3-0BA879149289}"/>
              </a:ext>
            </a:extLst>
          </p:cNvPr>
          <p:cNvSpPr>
            <a:spLocks noGrp="1"/>
          </p:cNvSpPr>
          <p:nvPr>
            <p:ph type="sldNum" sz="quarter" idx="4"/>
          </p:nvPr>
        </p:nvSpPr>
        <p:spPr/>
        <p:txBody>
          <a:bodyPr/>
          <a:lstStyle/>
          <a:p>
            <a:fld id="{55E28701-8639-479F-9481-4C48916E21BE}" type="slidenum">
              <a:rPr lang="de-DE" smtClean="0"/>
              <a:pPr/>
              <a:t>7</a:t>
            </a:fld>
            <a:endParaRPr lang="de-DE" dirty="0"/>
          </a:p>
        </p:txBody>
      </p:sp>
    </p:spTree>
    <p:extLst>
      <p:ext uri="{BB962C8B-B14F-4D97-AF65-F5344CB8AC3E}">
        <p14:creationId xmlns:p14="http://schemas.microsoft.com/office/powerpoint/2010/main" val="1793506650"/>
      </p:ext>
    </p:extLst>
  </p:cSld>
  <p:clrMapOvr>
    <a:masterClrMapping/>
  </p:clrMapOvr>
  <mc:AlternateContent xmlns:mc="http://schemas.openxmlformats.org/markup-compatibility/2006" xmlns:p14="http://schemas.microsoft.com/office/powerpoint/2010/main">
    <mc:Choice Requires="p14">
      <p:transition spd="slow" p14:dur="2000" advTm="13224"/>
    </mc:Choice>
    <mc:Fallback xmlns="">
      <p:transition spd="slow" advTm="13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89834-142F-4A86-955E-3BC8F1CDD83A}"/>
              </a:ext>
            </a:extLst>
          </p:cNvPr>
          <p:cNvSpPr>
            <a:spLocks noGrp="1"/>
          </p:cNvSpPr>
          <p:nvPr>
            <p:ph type="ctrTitle"/>
          </p:nvPr>
        </p:nvSpPr>
        <p:spPr/>
        <p:txBody>
          <a:bodyPr/>
          <a:lstStyle/>
          <a:p>
            <a:r>
              <a:rPr lang="de-DE" dirty="0"/>
              <a:t>Eiweißzufuhr</a:t>
            </a:r>
          </a:p>
        </p:txBody>
      </p:sp>
      <p:sp>
        <p:nvSpPr>
          <p:cNvPr id="6" name="Textplatzhalter 5">
            <a:extLst>
              <a:ext uri="{FF2B5EF4-FFF2-40B4-BE49-F238E27FC236}">
                <a16:creationId xmlns:a16="http://schemas.microsoft.com/office/drawing/2014/main" id="{2F94AC28-5174-4F1A-A336-DE86E54B832F}"/>
              </a:ext>
            </a:extLst>
          </p:cNvPr>
          <p:cNvSpPr>
            <a:spLocks noGrp="1"/>
          </p:cNvSpPr>
          <p:nvPr>
            <p:ph type="body" sz="quarter" idx="10"/>
          </p:nvPr>
        </p:nvSpPr>
        <p:spPr/>
        <p:txBody>
          <a:bodyPr/>
          <a:lstStyle/>
          <a:p>
            <a:r>
              <a:rPr lang="de-DE" dirty="0"/>
              <a:t>Warum Protein nicht nur bei Sarkopenie im Alter wichtig ist</a:t>
            </a:r>
          </a:p>
        </p:txBody>
      </p:sp>
      <p:sp>
        <p:nvSpPr>
          <p:cNvPr id="4" name="Inhaltsplatzhalter 3">
            <a:extLst>
              <a:ext uri="{FF2B5EF4-FFF2-40B4-BE49-F238E27FC236}">
                <a16:creationId xmlns:a16="http://schemas.microsoft.com/office/drawing/2014/main" id="{B7110042-CF25-4344-807D-98E70DCE1409}"/>
              </a:ext>
            </a:extLst>
          </p:cNvPr>
          <p:cNvSpPr>
            <a:spLocks noGrp="1"/>
          </p:cNvSpPr>
          <p:nvPr>
            <p:ph sz="quarter" idx="11"/>
          </p:nvPr>
        </p:nvSpPr>
        <p:spPr/>
        <p:txBody>
          <a:bodyPr>
            <a:normAutofit/>
          </a:bodyPr>
          <a:lstStyle/>
          <a:p>
            <a:r>
              <a:rPr lang="de-DE" dirty="0"/>
              <a:t>Bedeutung für die Vorbeugung der </a:t>
            </a:r>
            <a:r>
              <a:rPr lang="de-DE" b="1" dirty="0" err="1"/>
              <a:t>Sarkopenie</a:t>
            </a:r>
            <a:r>
              <a:rPr lang="de-DE" dirty="0"/>
              <a:t>, denn Proteine sind die </a:t>
            </a:r>
            <a:r>
              <a:rPr lang="de-DE" b="1" dirty="0"/>
              <a:t>Bausteine unserer Muskulatur</a:t>
            </a:r>
            <a:r>
              <a:rPr lang="de-DE" dirty="0"/>
              <a:t>. </a:t>
            </a:r>
          </a:p>
          <a:p>
            <a:r>
              <a:rPr lang="de-DE" dirty="0"/>
              <a:t>Proteine sind </a:t>
            </a:r>
            <a:r>
              <a:rPr lang="de-DE" b="1" dirty="0"/>
              <a:t>Teil des Immunsystems </a:t>
            </a:r>
            <a:r>
              <a:rPr lang="de-DE" dirty="0"/>
              <a:t>und halten den </a:t>
            </a:r>
            <a:r>
              <a:rPr lang="de-DE" b="1" dirty="0"/>
              <a:t>Stoffwechsel in Gang</a:t>
            </a:r>
            <a:r>
              <a:rPr lang="de-DE" dirty="0"/>
              <a:t>.</a:t>
            </a:r>
          </a:p>
          <a:p>
            <a:r>
              <a:rPr lang="de-DE" b="1" dirty="0">
                <a:solidFill>
                  <a:schemeClr val="accent2"/>
                </a:solidFill>
              </a:rPr>
              <a:t>Im Alter </a:t>
            </a:r>
            <a:r>
              <a:rPr lang="de-DE" dirty="0"/>
              <a:t>kann der Körper </a:t>
            </a:r>
            <a:r>
              <a:rPr lang="de-DE" b="1" dirty="0"/>
              <a:t>Eiweiß schlechter verwerten</a:t>
            </a:r>
            <a:r>
              <a:rPr lang="de-DE" dirty="0"/>
              <a:t> - gleichzeitig benötigt er mehr davon</a:t>
            </a:r>
          </a:p>
        </p:txBody>
      </p:sp>
      <p:pic>
        <p:nvPicPr>
          <p:cNvPr id="8" name="Inhaltsplatzhalter 7">
            <a:extLst>
              <a:ext uri="{FF2B5EF4-FFF2-40B4-BE49-F238E27FC236}">
                <a16:creationId xmlns:a16="http://schemas.microsoft.com/office/drawing/2014/main" id="{E31EB5D3-0A29-433A-BBEF-646D04F35043}"/>
              </a:ext>
            </a:extLst>
          </p:cNvPr>
          <p:cNvPicPr>
            <a:picLocks noGrp="1"/>
          </p:cNvPicPr>
          <p:nvPr>
            <p:ph sz="quarter" idx="12"/>
          </p:nvPr>
        </p:nvPicPr>
        <p:blipFill>
          <a:blip r:embed="rId5">
            <a:extLst>
              <a:ext uri="{28A0092B-C50C-407E-A947-70E740481C1C}">
                <a14:useLocalDpi xmlns:a14="http://schemas.microsoft.com/office/drawing/2010/main" val="0"/>
              </a:ext>
            </a:extLst>
          </a:blip>
          <a:stretch>
            <a:fillRect/>
          </a:stretch>
        </p:blipFill>
        <p:spPr bwMode="auto">
          <a:xfrm>
            <a:off x="6300746" y="2360826"/>
            <a:ext cx="5149850" cy="2890866"/>
          </a:xfrm>
          <a:prstGeom prst="rect">
            <a:avLst/>
          </a:prstGeom>
          <a:noFill/>
          <a:ln w="38100">
            <a:solidFill>
              <a:schemeClr val="accent2"/>
            </a:solidFill>
          </a:ln>
        </p:spPr>
      </p:pic>
      <p:sp>
        <p:nvSpPr>
          <p:cNvPr id="5" name="Foliennummernplatzhalter 4">
            <a:extLst>
              <a:ext uri="{FF2B5EF4-FFF2-40B4-BE49-F238E27FC236}">
                <a16:creationId xmlns:a16="http://schemas.microsoft.com/office/drawing/2014/main" id="{1BDE3974-10B5-4020-8839-EC18E6E53599}"/>
              </a:ext>
            </a:extLst>
          </p:cNvPr>
          <p:cNvSpPr>
            <a:spLocks noGrp="1"/>
          </p:cNvSpPr>
          <p:nvPr>
            <p:ph type="sldNum" sz="quarter" idx="4"/>
          </p:nvPr>
        </p:nvSpPr>
        <p:spPr/>
        <p:txBody>
          <a:bodyPr/>
          <a:lstStyle/>
          <a:p>
            <a:fld id="{55E28701-8639-479F-9481-4C48916E21BE}" type="slidenum">
              <a:rPr lang="de-DE" smtClean="0"/>
              <a:pPr/>
              <a:t>8</a:t>
            </a:fld>
            <a:endParaRPr lang="de-DE" dirty="0"/>
          </a:p>
        </p:txBody>
      </p:sp>
      <p:sp>
        <p:nvSpPr>
          <p:cNvPr id="3" name="Textfeld 2"/>
          <p:cNvSpPr txBox="1"/>
          <p:nvPr/>
        </p:nvSpPr>
        <p:spPr>
          <a:xfrm>
            <a:off x="6215686" y="5226706"/>
            <a:ext cx="4707082" cy="276999"/>
          </a:xfrm>
          <a:prstGeom prst="rect">
            <a:avLst/>
          </a:prstGeom>
          <a:noFill/>
        </p:spPr>
        <p:txBody>
          <a:bodyPr wrap="square" rtlCol="0">
            <a:spAutoFit/>
          </a:bodyPr>
          <a:lstStyle/>
          <a:p>
            <a:r>
              <a:rPr lang="de-DE" sz="1200" dirty="0"/>
              <a:t>Quelle: www.dge.de</a:t>
            </a:r>
          </a:p>
        </p:txBody>
      </p:sp>
      <p:sp>
        <p:nvSpPr>
          <p:cNvPr id="7" name="Stern: 5 Zacken 6">
            <a:extLst>
              <a:ext uri="{FF2B5EF4-FFF2-40B4-BE49-F238E27FC236}">
                <a16:creationId xmlns:a16="http://schemas.microsoft.com/office/drawing/2014/main" id="{B06E3AF2-6D6D-4785-B407-26C98DB9BE6A}"/>
              </a:ext>
            </a:extLst>
          </p:cNvPr>
          <p:cNvSpPr/>
          <p:nvPr/>
        </p:nvSpPr>
        <p:spPr>
          <a:xfrm>
            <a:off x="11291073" y="4710894"/>
            <a:ext cx="609600" cy="56515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9" name="Audio 8">
            <a:hlinkClick r:id="" action="ppaction://media"/>
            <a:extLst>
              <a:ext uri="{FF2B5EF4-FFF2-40B4-BE49-F238E27FC236}">
                <a16:creationId xmlns:a16="http://schemas.microsoft.com/office/drawing/2014/main" id="{86D48901-72DF-9F46-BD04-23C3A06257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3717020775"/>
      </p:ext>
    </p:extLst>
  </p:cSld>
  <p:clrMapOvr>
    <a:masterClrMapping/>
  </p:clrMapOvr>
  <mc:AlternateContent xmlns:mc="http://schemas.openxmlformats.org/markup-compatibility/2006" xmlns:p14="http://schemas.microsoft.com/office/powerpoint/2010/main">
    <mc:Choice Requires="p14">
      <p:transition spd="slow" p14:dur="2000" advTm="41974"/>
    </mc:Choice>
    <mc:Fallback xmlns="">
      <p:transition spd="slow" advTm="41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8BD269A-5AE7-4BD7-9BC2-99CBFC16D875}"/>
              </a:ext>
            </a:extLst>
          </p:cNvPr>
          <p:cNvSpPr>
            <a:spLocks noGrp="1"/>
          </p:cNvSpPr>
          <p:nvPr>
            <p:ph type="ctrTitle"/>
          </p:nvPr>
        </p:nvSpPr>
        <p:spPr/>
        <p:txBody>
          <a:bodyPr/>
          <a:lstStyle/>
          <a:p>
            <a:r>
              <a:rPr lang="de-DE" dirty="0"/>
              <a:t>Sicherung der Proteinzufuhr</a:t>
            </a:r>
          </a:p>
        </p:txBody>
      </p:sp>
      <p:sp>
        <p:nvSpPr>
          <p:cNvPr id="6" name="Foliennummernplatzhalter 5">
            <a:extLst>
              <a:ext uri="{FF2B5EF4-FFF2-40B4-BE49-F238E27FC236}">
                <a16:creationId xmlns:a16="http://schemas.microsoft.com/office/drawing/2014/main" id="{01696AC0-CC04-4722-B542-DA365AED1780}"/>
              </a:ext>
            </a:extLst>
          </p:cNvPr>
          <p:cNvSpPr>
            <a:spLocks noGrp="1"/>
          </p:cNvSpPr>
          <p:nvPr>
            <p:ph type="sldNum" sz="quarter" idx="4"/>
          </p:nvPr>
        </p:nvSpPr>
        <p:spPr/>
        <p:txBody>
          <a:bodyPr/>
          <a:lstStyle/>
          <a:p>
            <a:fld id="{55E28701-8639-479F-9481-4C48916E21BE}" type="slidenum">
              <a:rPr lang="de-DE" smtClean="0"/>
              <a:pPr/>
              <a:t>9</a:t>
            </a:fld>
            <a:endParaRPr lang="de-DE" dirty="0"/>
          </a:p>
        </p:txBody>
      </p:sp>
      <p:graphicFrame>
        <p:nvGraphicFramePr>
          <p:cNvPr id="10" name="Tabelle 9">
            <a:extLst>
              <a:ext uri="{FF2B5EF4-FFF2-40B4-BE49-F238E27FC236}">
                <a16:creationId xmlns:a16="http://schemas.microsoft.com/office/drawing/2014/main" id="{6F1E6AD0-9515-40F4-9144-0C673DFCE466}"/>
              </a:ext>
            </a:extLst>
          </p:cNvPr>
          <p:cNvGraphicFramePr>
            <a:graphicFrameLocks noGrp="1"/>
          </p:cNvGraphicFramePr>
          <p:nvPr>
            <p:extLst>
              <p:ext uri="{D42A27DB-BD31-4B8C-83A1-F6EECF244321}">
                <p14:modId xmlns:p14="http://schemas.microsoft.com/office/powerpoint/2010/main" val="3345665798"/>
              </p:ext>
            </p:extLst>
          </p:nvPr>
        </p:nvGraphicFramePr>
        <p:xfrm>
          <a:off x="3054104" y="2382995"/>
          <a:ext cx="5754370" cy="3071880"/>
        </p:xfrm>
        <a:graphic>
          <a:graphicData uri="http://schemas.openxmlformats.org/drawingml/2006/table">
            <a:tbl>
              <a:tblPr firstRow="1" firstCol="1" bandRow="1">
                <a:tableStyleId>{5940675A-B579-460E-94D1-54222C63F5DA}</a:tableStyleId>
              </a:tblPr>
              <a:tblGrid>
                <a:gridCol w="2877185">
                  <a:extLst>
                    <a:ext uri="{9D8B030D-6E8A-4147-A177-3AD203B41FA5}">
                      <a16:colId xmlns:a16="http://schemas.microsoft.com/office/drawing/2014/main" val="3577546937"/>
                    </a:ext>
                  </a:extLst>
                </a:gridCol>
                <a:gridCol w="2877185">
                  <a:extLst>
                    <a:ext uri="{9D8B030D-6E8A-4147-A177-3AD203B41FA5}">
                      <a16:colId xmlns:a16="http://schemas.microsoft.com/office/drawing/2014/main" val="2771732331"/>
                    </a:ext>
                  </a:extLst>
                </a:gridCol>
              </a:tblGrid>
              <a:tr h="0">
                <a:tc>
                  <a:txBody>
                    <a:bodyPr/>
                    <a:lstStyle/>
                    <a:p>
                      <a:pPr>
                        <a:lnSpc>
                          <a:spcPct val="107000"/>
                        </a:lnSpc>
                        <a:spcAft>
                          <a:spcPts val="0"/>
                        </a:spcAft>
                      </a:pPr>
                      <a:r>
                        <a:rPr lang="de-DE" sz="2000" b="1" dirty="0">
                          <a:solidFill>
                            <a:srgbClr val="00894D"/>
                          </a:solidFill>
                          <a:effectLst/>
                          <a:latin typeface="Calibri  "/>
                          <a:cs typeface="Arial" panose="020B0604020202020204" pitchFamily="34" charset="0"/>
                        </a:rPr>
                        <a:t>Lebensmittel</a:t>
                      </a:r>
                      <a:endParaRPr lang="de-DE" sz="2000" b="1" dirty="0">
                        <a:solidFill>
                          <a:srgbClr val="00894D"/>
                        </a:solidFill>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b="1" dirty="0">
                          <a:solidFill>
                            <a:srgbClr val="00894D"/>
                          </a:solidFill>
                          <a:effectLst/>
                          <a:latin typeface="Calibri  "/>
                          <a:cs typeface="Arial" panose="020B0604020202020204" pitchFamily="34" charset="0"/>
                        </a:rPr>
                        <a:t>Proteingehalt</a:t>
                      </a:r>
                      <a:endParaRPr lang="de-DE" sz="2000" b="1" dirty="0">
                        <a:solidFill>
                          <a:srgbClr val="00894D"/>
                        </a:solidFill>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116500"/>
                  </a:ext>
                </a:extLst>
              </a:tr>
              <a:tr h="0">
                <a:tc>
                  <a:txBody>
                    <a:bodyPr/>
                    <a:lstStyle/>
                    <a:p>
                      <a:pPr>
                        <a:lnSpc>
                          <a:spcPct val="107000"/>
                        </a:lnSpc>
                        <a:spcAft>
                          <a:spcPts val="0"/>
                        </a:spcAft>
                      </a:pPr>
                      <a:r>
                        <a:rPr lang="de-DE" sz="2000" dirty="0">
                          <a:effectLst/>
                          <a:latin typeface="Calibri  "/>
                          <a:cs typeface="Arial" panose="020B0604020202020204" pitchFamily="34" charset="0"/>
                        </a:rPr>
                        <a:t>150 g Putenbrust</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a:effectLst/>
                          <a:latin typeface="Calibri  "/>
                          <a:cs typeface="Arial" panose="020B0604020202020204" pitchFamily="34" charset="0"/>
                        </a:rPr>
                        <a:t>36 g</a:t>
                      </a:r>
                      <a:endParaRPr lang="de-DE" sz="200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4650549"/>
                  </a:ext>
                </a:extLst>
              </a:tr>
              <a:tr h="0">
                <a:tc>
                  <a:txBody>
                    <a:bodyPr/>
                    <a:lstStyle/>
                    <a:p>
                      <a:pPr>
                        <a:lnSpc>
                          <a:spcPct val="107000"/>
                        </a:lnSpc>
                        <a:spcAft>
                          <a:spcPts val="0"/>
                        </a:spcAft>
                      </a:pPr>
                      <a:r>
                        <a:rPr lang="de-DE" sz="2000" dirty="0">
                          <a:effectLst/>
                          <a:latin typeface="Calibri  "/>
                          <a:cs typeface="Arial" panose="020B0604020202020204" pitchFamily="34" charset="0"/>
                        </a:rPr>
                        <a:t>150 g Schweinefleisch (mager)</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a:effectLst/>
                          <a:latin typeface="Calibri  "/>
                          <a:cs typeface="Arial" panose="020B0604020202020204" pitchFamily="34" charset="0"/>
                        </a:rPr>
                        <a:t>32 g</a:t>
                      </a:r>
                      <a:endParaRPr lang="de-DE" sz="200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35227406"/>
                  </a:ext>
                </a:extLst>
              </a:tr>
              <a:tr h="0">
                <a:tc>
                  <a:txBody>
                    <a:bodyPr/>
                    <a:lstStyle/>
                    <a:p>
                      <a:pPr>
                        <a:lnSpc>
                          <a:spcPct val="107000"/>
                        </a:lnSpc>
                        <a:spcAft>
                          <a:spcPts val="0"/>
                        </a:spcAft>
                      </a:pPr>
                      <a:r>
                        <a:rPr lang="de-DE" sz="2000" dirty="0">
                          <a:effectLst/>
                          <a:latin typeface="Calibri  "/>
                          <a:cs typeface="Arial" panose="020B0604020202020204" pitchFamily="34" charset="0"/>
                        </a:rPr>
                        <a:t>150 g Lachs </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a:effectLst/>
                          <a:latin typeface="Calibri  "/>
                          <a:cs typeface="Arial" panose="020B0604020202020204" pitchFamily="34" charset="0"/>
                        </a:rPr>
                        <a:t>30 g </a:t>
                      </a:r>
                      <a:endParaRPr lang="de-DE" sz="200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8055725"/>
                  </a:ext>
                </a:extLst>
              </a:tr>
              <a:tr h="0">
                <a:tc>
                  <a:txBody>
                    <a:bodyPr/>
                    <a:lstStyle/>
                    <a:p>
                      <a:pPr>
                        <a:lnSpc>
                          <a:spcPct val="107000"/>
                        </a:lnSpc>
                        <a:spcAft>
                          <a:spcPts val="0"/>
                        </a:spcAft>
                      </a:pPr>
                      <a:r>
                        <a:rPr lang="de-DE" sz="2000" dirty="0">
                          <a:effectLst/>
                          <a:latin typeface="Calibri  "/>
                          <a:cs typeface="Arial" panose="020B0604020202020204" pitchFamily="34" charset="0"/>
                        </a:rPr>
                        <a:t>150 g Erbsen</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dirty="0">
                          <a:effectLst/>
                          <a:latin typeface="Calibri  "/>
                          <a:cs typeface="Arial" panose="020B0604020202020204" pitchFamily="34" charset="0"/>
                        </a:rPr>
                        <a:t>10 g </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3943644"/>
                  </a:ext>
                </a:extLst>
              </a:tr>
              <a:tr h="0">
                <a:tc>
                  <a:txBody>
                    <a:bodyPr/>
                    <a:lstStyle/>
                    <a:p>
                      <a:pPr>
                        <a:lnSpc>
                          <a:spcPct val="107000"/>
                        </a:lnSpc>
                        <a:spcAft>
                          <a:spcPts val="0"/>
                        </a:spcAft>
                      </a:pPr>
                      <a:r>
                        <a:rPr lang="de-DE" sz="2000" dirty="0">
                          <a:effectLst/>
                          <a:latin typeface="Calibri  "/>
                          <a:cs typeface="Arial" panose="020B0604020202020204" pitchFamily="34" charset="0"/>
                        </a:rPr>
                        <a:t>150 g Joghurt</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a:effectLst/>
                          <a:latin typeface="Calibri  "/>
                          <a:cs typeface="Arial" panose="020B0604020202020204" pitchFamily="34" charset="0"/>
                        </a:rPr>
                        <a:t>6 g</a:t>
                      </a:r>
                      <a:endParaRPr lang="de-DE" sz="200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2146751"/>
                  </a:ext>
                </a:extLst>
              </a:tr>
              <a:tr h="0">
                <a:tc>
                  <a:txBody>
                    <a:bodyPr/>
                    <a:lstStyle/>
                    <a:p>
                      <a:pPr>
                        <a:lnSpc>
                          <a:spcPct val="107000"/>
                        </a:lnSpc>
                        <a:spcAft>
                          <a:spcPts val="0"/>
                        </a:spcAft>
                      </a:pPr>
                      <a:r>
                        <a:rPr lang="de-DE" sz="2000" dirty="0">
                          <a:effectLst/>
                          <a:latin typeface="Calibri  "/>
                          <a:cs typeface="Arial" panose="020B0604020202020204" pitchFamily="34" charset="0"/>
                        </a:rPr>
                        <a:t>150 g grüne Bohnen, frisch</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dirty="0">
                          <a:effectLst/>
                          <a:latin typeface="Calibri  "/>
                          <a:cs typeface="Arial" panose="020B0604020202020204" pitchFamily="34" charset="0"/>
                        </a:rPr>
                        <a:t>4 g</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39871657"/>
                  </a:ext>
                </a:extLst>
              </a:tr>
              <a:tr h="0">
                <a:tc>
                  <a:txBody>
                    <a:bodyPr/>
                    <a:lstStyle/>
                    <a:p>
                      <a:pPr>
                        <a:lnSpc>
                          <a:spcPct val="107000"/>
                        </a:lnSpc>
                        <a:spcAft>
                          <a:spcPts val="0"/>
                        </a:spcAft>
                      </a:pPr>
                      <a:r>
                        <a:rPr lang="de-DE" sz="2000" dirty="0">
                          <a:effectLst/>
                          <a:latin typeface="Calibri  "/>
                          <a:cs typeface="Arial" panose="020B0604020202020204" pitchFamily="34" charset="0"/>
                        </a:rPr>
                        <a:t>150 g Kartoffeln</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2000" dirty="0">
                          <a:effectLst/>
                          <a:latin typeface="Calibri  "/>
                          <a:cs typeface="Arial" panose="020B0604020202020204" pitchFamily="34" charset="0"/>
                        </a:rPr>
                        <a:t>3 g</a:t>
                      </a:r>
                      <a:endParaRPr lang="de-DE" sz="2000" dirty="0">
                        <a:effectLst/>
                        <a:latin typeface="Calibri  "/>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109389"/>
                  </a:ext>
                </a:extLst>
              </a:tr>
            </a:tbl>
          </a:graphicData>
        </a:graphic>
      </p:graphicFrame>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5030" y="4271949"/>
            <a:ext cx="3388725" cy="2256931"/>
          </a:xfrm>
          <a:prstGeom prst="rect">
            <a:avLst/>
          </a:prstGeom>
        </p:spPr>
      </p:pic>
      <p:pic>
        <p:nvPicPr>
          <p:cNvPr id="2" name="Audio 1">
            <a:hlinkClick r:id="" action="ppaction://media"/>
            <a:extLst>
              <a:ext uri="{FF2B5EF4-FFF2-40B4-BE49-F238E27FC236}">
                <a16:creationId xmlns:a16="http://schemas.microsoft.com/office/drawing/2014/main" id="{81FE2B11-8767-274A-9467-316A278383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a:solidFill>
            <a:srgbClr val="00894D"/>
          </a:solidFill>
        </p:spPr>
      </p:pic>
    </p:spTree>
    <p:extLst>
      <p:ext uri="{BB962C8B-B14F-4D97-AF65-F5344CB8AC3E}">
        <p14:creationId xmlns:p14="http://schemas.microsoft.com/office/powerpoint/2010/main" val="3681193052"/>
      </p:ext>
    </p:extLst>
  </p:cSld>
  <p:clrMapOvr>
    <a:masterClrMapping/>
  </p:clrMapOvr>
  <mc:AlternateContent xmlns:mc="http://schemas.openxmlformats.org/markup-compatibility/2006" xmlns:p14="http://schemas.microsoft.com/office/powerpoint/2010/main">
    <mc:Choice Requires="p14">
      <p:transition spd="slow" p14:dur="2000" advTm="20529"/>
    </mc:Choice>
    <mc:Fallback xmlns="">
      <p:transition spd="slow" advTm="20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13"/>
</p:tagLst>
</file>

<file path=ppt/tags/tag2.xml><?xml version="1.0" encoding="utf-8"?>
<p:tagLst xmlns:a="http://schemas.openxmlformats.org/drawingml/2006/main" xmlns:r="http://schemas.openxmlformats.org/officeDocument/2006/relationships" xmlns:p="http://schemas.openxmlformats.org/presentationml/2006/main">
  <p:tag name="TIMING" val="|27.4"/>
</p:tagLst>
</file>

<file path=ppt/tags/tag3.xml><?xml version="1.0" encoding="utf-8"?>
<p:tagLst xmlns:a="http://schemas.openxmlformats.org/drawingml/2006/main" xmlns:r="http://schemas.openxmlformats.org/officeDocument/2006/relationships" xmlns:p="http://schemas.openxmlformats.org/presentationml/2006/main">
  <p:tag name="TIMING" val="|9.9|5"/>
</p:tagLst>
</file>

<file path=ppt/tags/tag4.xml><?xml version="1.0" encoding="utf-8"?>
<p:tagLst xmlns:a="http://schemas.openxmlformats.org/drawingml/2006/main" xmlns:r="http://schemas.openxmlformats.org/officeDocument/2006/relationships" xmlns:p="http://schemas.openxmlformats.org/presentationml/2006/main">
  <p:tag name="TIMING" val="|2.4|5.9|13.7"/>
</p:tagLst>
</file>

<file path=ppt/theme/theme1.xml><?xml version="1.0" encoding="utf-8"?>
<a:theme xmlns:a="http://schemas.openxmlformats.org/drawingml/2006/main" name="DGE_in for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Breitbild</PresentationFormat>
  <Paragraphs>169</Paragraphs>
  <Slides>14</Slides>
  <Notes>10</Notes>
  <HiddenSlides>0</HiddenSlides>
  <MMClips>14</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vt:lpstr>
      <vt:lpstr>Calibri Light</vt:lpstr>
      <vt:lpstr>DGE_in form</vt:lpstr>
      <vt:lpstr>Sarkopenie: altersbedingtem Muskelschwund mit der richtigen Ernährung vorbeugen</vt:lpstr>
      <vt:lpstr>Sarkopenie</vt:lpstr>
      <vt:lpstr>Was ist Sarkopenie?</vt:lpstr>
      <vt:lpstr>Symptome: Probleme im Alltag </vt:lpstr>
      <vt:lpstr>Vorbeugung einer Sarkopenie</vt:lpstr>
      <vt:lpstr>PowerPoint-Präsentation</vt:lpstr>
      <vt:lpstr>Zahlreiche Altersveränderungen …</vt:lpstr>
      <vt:lpstr>Eiweißzufuhr</vt:lpstr>
      <vt:lpstr>Sicherung der Proteinzufuhr</vt:lpstr>
      <vt:lpstr>Sicherung der Proteinzufuhr</vt:lpstr>
      <vt:lpstr>Beispielmahlzeiten</vt:lpstr>
      <vt:lpstr>Wichtige Mikronährstoffe - Vitamin D</vt:lpstr>
      <vt:lpstr>Omega 3 in Lebensmitteln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Sarkopenie: altersbedingten Muskelschwund mit der richtigen Ernährung vorbeugen</dc:title>
  <dc:creator>Nelli</dc:creator>
  <cp:lastModifiedBy>Pekrun, Sophie</cp:lastModifiedBy>
  <cp:revision>55</cp:revision>
  <dcterms:created xsi:type="dcterms:W3CDTF">2021-09-08T08:20:03Z</dcterms:created>
  <dcterms:modified xsi:type="dcterms:W3CDTF">2021-09-24T12:10:42Z</dcterms:modified>
</cp:coreProperties>
</file>